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quickStyle3.xml" ContentType="application/vnd.openxmlformats-officedocument.drawingml.diagramStyle+xml"/>
  <Override PartName="/ppt/diagrams/colors2.xml" ContentType="application/vnd.openxmlformats-officedocument.drawingml.diagramColors+xml"/>
  <Override PartName="/ppt/diagrams/data3.xml" ContentType="application/vnd.openxmlformats-officedocument.drawingml.diagramData+xml"/>
  <Override PartName="/ppt/diagrams/drawing2.xml" ContentType="application/vnd.ms-office.drawingml.diagramDrawing+xml"/>
  <Override PartName="/ppt/diagrams/quickStyle2.xml" ContentType="application/vnd.openxmlformats-officedocument.drawingml.diagramStyle+xml"/>
  <Override PartName="/ppt/diagrams/colors1.xml" ContentType="application/vnd.openxmlformats-officedocument.drawingml.diagramColors+xml"/>
  <Override PartName="/ppt/diagrams/layout3.xml" ContentType="application/vnd.openxmlformats-officedocument.drawingml.diagramLayout+xml"/>
  <Override PartName="/ppt/diagrams/data2.xml" ContentType="application/vnd.openxmlformats-officedocument.drawingml.diagramData+xml"/>
  <Override PartName="/ppt/diagrams/drawing1.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diagrams/layout2.xml" ContentType="application/vnd.openxmlformats-officedocument.drawingml.diagramLayout+xml"/>
  <Override PartName="/ppt/diagrams/drawing5.xml" ContentType="application/vnd.ms-office.drawingml.diagramDrawing+xml"/>
  <Override PartName="/ppt/diagrams/colors5.xml" ContentType="application/vnd.openxmlformats-officedocument.drawingml.diagramColors+xml"/>
  <Override PartName="/ppt/diagrams/data1.xml" ContentType="application/vnd.openxmlformats-officedocument.drawingml.diagramData+xml"/>
  <Override PartName="/ppt/diagrams/layout5.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drawing4.xml" ContentType="application/vnd.ms-office.drawingml.diagramDrawing+xml"/>
  <Override PartName="/ppt/diagrams/quickStyle5.xml" ContentType="application/vnd.openxmlformats-officedocument.drawingml.diagramStyle+xml"/>
  <Override PartName="/ppt/diagrams/colors4.xml" ContentType="application/vnd.openxmlformats-officedocument.drawingml.diagramColors+xml"/>
  <Override PartName="/ppt/diagrams/layout4.xml" ContentType="application/vnd.openxmlformats-officedocument.drawingml.diagramLayout+xml"/>
  <Override PartName="/ppt/diagrams/drawing3.xml" ContentType="application/vnd.ms-office.drawingml.diagramDrawing+xml"/>
  <Override PartName="/ppt/diagrams/quickStyle4.xml" ContentType="application/vnd.openxmlformats-officedocument.drawingml.diagramStyle+xml"/>
  <Override PartName="/ppt/diagrams/colors3.xml" ContentType="application/vnd.openxmlformats-officedocument.drawingml.diagramColor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42.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27.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3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53.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46.xml.rels" ContentType="application/vnd.openxmlformats-package.relationships+xml"/>
  <Override PartName="/ppt/notesSlides/_rels/notesSlide40.xml.rels" ContentType="application/vnd.openxmlformats-package.relationships+xml"/>
  <Override PartName="/ppt/notesSlides/_rels/notesSlide47.xml.rels" ContentType="application/vnd.openxmlformats-package.relationships+xml"/>
  <Override PartName="/ppt/notesSlides/_rels/notesSlide41.xml.rels" ContentType="application/vnd.openxmlformats-package.relationships+xml"/>
  <Override PartName="/ppt/notesSlides/_rels/notesSlide54.xml.rels" ContentType="application/vnd.openxmlformats-package.relationships+xml"/>
  <Override PartName="/ppt/notesSlides/notesSlide51.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42.xml" ContentType="application/vnd.openxmlformats-officedocument.presentationml.notesSlide+xml"/>
  <Override PartName="/ppt/notesSlides/notesSlide54.xml" ContentType="application/vnd.openxmlformats-officedocument.presentationml.notesSlide+xml"/>
  <Override PartName="/ppt/notesSlides/notesSlide17.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media/image59.png" ContentType="image/png"/>
  <Override PartName="/ppt/media/image58.png" ContentType="image/png"/>
  <Override PartName="/ppt/media/image51.png" ContentType="image/png"/>
  <Override PartName="/ppt/media/image4.png" ContentType="image/png"/>
  <Override PartName="/ppt/media/image34.png" ContentType="image/png"/>
  <Override PartName="/ppt/media/image27.png" ContentType="image/png"/>
  <Override PartName="/ppt/media/image7.wmf" ContentType="image/x-wmf"/>
  <Override PartName="/ppt/media/image35.png" ContentType="image/png"/>
  <Override PartName="/ppt/media/image5.png" ContentType="image/png"/>
  <Override PartName="/ppt/media/image17.png" ContentType="image/png"/>
  <Override PartName="/ppt/media/image28.png" ContentType="image/png"/>
  <Override PartName="/ppt/media/image44.png" ContentType="image/png"/>
  <Override PartName="/ppt/media/image13.jpeg" ContentType="image/jpeg"/>
  <Override PartName="/ppt/media/image33.png" ContentType="image/png"/>
  <Override PartName="/ppt/media/image3.png" ContentType="image/png"/>
  <Override PartName="/ppt/media/image15.png" ContentType="image/png"/>
  <Override PartName="/ppt/media/image26.png" ContentType="image/png"/>
  <Override PartName="/ppt/media/image22.jpeg" ContentType="image/jpeg"/>
  <Override PartName="/ppt/media/image9.png" ContentType="image/png"/>
  <Override PartName="/ppt/media/image39.png" ContentType="image/png"/>
  <Override PartName="/ppt/media/image23.png" ContentType="image/png"/>
  <Override PartName="/ppt/media/image60.png" ContentType="image/png"/>
  <Override PartName="/ppt/media/image6.jpeg" ContentType="image/jpeg"/>
  <Override PartName="/ppt/media/image18.png" ContentType="image/png"/>
  <Override PartName="/ppt/media/image21.jpeg" ContentType="image/jpeg"/>
  <Override PartName="/ppt/media/image29.png" ContentType="image/png"/>
  <Override PartName="/ppt/media/image16.jpeg" ContentType="image/jpeg"/>
  <Override PartName="/ppt/media/image61.png" ContentType="image/png"/>
  <Override PartName="/ppt/media/image24.png" ContentType="image/png"/>
  <Override PartName="/ppt/media/image1.png" ContentType="image/png"/>
  <Override PartName="/ppt/media/image31.png" ContentType="image/png"/>
  <Override PartName="/ppt/media/image8.wmf" ContentType="image/x-wmf"/>
  <Override PartName="/ppt/media/image40.png" ContentType="image/png"/>
  <Override PartName="/ppt/media/image25.png" ContentType="image/png"/>
  <Override PartName="/ppt/media/image19.jpeg" ContentType="image/jpeg"/>
  <Override PartName="/ppt/media/image53.png" ContentType="image/png"/>
  <Override PartName="/ppt/media/image10.wmf" ContentType="image/x-wmf"/>
  <Override PartName="/ppt/media/image11.png" ContentType="image/png"/>
  <Override PartName="/ppt/media/image48.png" ContentType="image/png"/>
  <Override PartName="/ppt/media/image30.png" ContentType="image/png"/>
  <Override PartName="/ppt/media/image32.png" ContentType="image/png"/>
  <Override PartName="/ppt/media/image36.png" ContentType="image/png"/>
  <Override PartName="/ppt/media/image37.png" ContentType="image/png"/>
  <Override PartName="/ppt/media/image38.png" ContentType="image/png"/>
  <Override PartName="/ppt/media/image41.png" ContentType="image/png"/>
  <Override PartName="/ppt/media/image42.png" ContentType="image/png"/>
  <Override PartName="/ppt/media/image43.png" ContentType="image/png"/>
  <Override PartName="/ppt/media/image45.png" ContentType="image/png"/>
  <Override PartName="/ppt/media/image46.png" ContentType="image/png"/>
  <Override PartName="/ppt/media/image47.png" ContentType="image/png"/>
  <Override PartName="/ppt/media/image49.png" ContentType="image/png"/>
  <Override PartName="/ppt/media/image50.png" ContentType="image/png"/>
  <Override PartName="/ppt/media/image52.png" ContentType="image/png"/>
  <Override PartName="/ppt/media/image54.png" ContentType="image/png"/>
  <Override PartName="/ppt/media/image12.wmf" ContentType="image/x-wmf"/>
  <Override PartName="/ppt/media/image20.jpeg" ContentType="image/jpeg"/>
  <Override PartName="/ppt/media/image55.png" ContentType="image/png"/>
  <Override PartName="/ppt/media/image56.png" ContentType="image/png"/>
  <Override PartName="/ppt/media/image2.wmf" ContentType="image/x-wmf"/>
  <Override PartName="/ppt/media/image14.wmf" ContentType="image/x-wmf"/>
  <Override PartName="/ppt/media/image57.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2.xml" ContentType="application/vnd.openxmlformats-officedocument.drawingml.chart+xml"/>
  <Override PartName="/ppt/charts/chart11.xml" ContentType="application/vnd.openxmlformats-officedocument.drawingml.chart+xml"/>
  <Override PartName="/ppt/charts/chart10.xml" ContentType="application/vnd.openxmlformats-officedocument.drawingml.chart+xml"/>
  <Override PartName="/ppt/charts/chart9.xml" ContentType="application/vnd.openxmlformats-officedocument.drawingml.chart+xml"/>
  <Override PartName="/ppt/charts/chart8.xml" ContentType="application/vnd.openxmlformats-officedocument.drawingml.chart+xml"/>
  <Override PartName="/ppt/charts/chart7.xml" ContentType="application/vnd.openxmlformats-officedocument.drawingml.chart+xml"/>
  <Override PartName="/ppt/charts/chart6.xml" ContentType="application/vnd.openxmlformats-officedocument.drawingml.chart+xml"/>
  <Override PartName="/ppt/charts/chart5.xml" ContentType="application/vnd.openxmlformats-officedocument.drawingml.chart+xml"/>
  <Override PartName="/ppt/charts/chart27.xml" ContentType="application/vnd.openxmlformats-officedocument.drawingml.chart+xml"/>
  <Override PartName="/ppt/charts/chart4.xml" ContentType="application/vnd.openxmlformats-officedocument.drawingml.chart+xml"/>
  <Override PartName="/ppt/charts/chart26.xml" ContentType="application/vnd.openxmlformats-officedocument.drawingml.chart+xml"/>
  <Override PartName="/ppt/charts/chart3.xml" ContentType="application/vnd.openxmlformats-officedocument.drawingml.chart+xml"/>
  <Override PartName="/ppt/charts/chart25.xml" ContentType="application/vnd.openxmlformats-officedocument.drawingml.chart+xml"/>
  <Override PartName="/ppt/charts/chart22.xml" ContentType="application/vnd.openxmlformats-officedocument.drawingml.chart+xml"/>
  <Override PartName="/ppt/charts/chart21.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18.xml" ContentType="application/vnd.openxmlformats-officedocument.drawingml.chart+xml"/>
  <Override PartName="/ppt/charts/chart17.xml" ContentType="application/vnd.openxmlformats-officedocument.drawingml.chart+xml"/>
  <Override PartName="/ppt/charts/chart16.xml" ContentType="application/vnd.openxmlformats-officedocument.drawingml.chart+xml"/>
  <Override PartName="/ppt/charts/chart15.xml" ContentType="application/vnd.openxmlformats-officedocument.drawingml.chart+xml"/>
  <Override PartName="/ppt/charts/chart14.xml" ContentType="application/vnd.openxmlformats-officedocument.drawingml.chart+xml"/>
  <Override PartName="/ppt/charts/chart23.xml" ContentType="application/vnd.openxmlformats-officedocument.drawingml.chart+xml"/>
  <Override PartName="/ppt/charts/chart1.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24.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Lst>
  <p:sldSz cx="10972800" cy="61722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74005569"/>
        <c:axId val="41560913"/>
      </c:scatterChart>
      <c:valAx>
        <c:axId val="74005569"/>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41560913"/>
        <c:crosses val="autoZero"/>
        <c:crossBetween val="midCat"/>
      </c:valAx>
      <c:valAx>
        <c:axId val="41560913"/>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74005569"/>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10.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784745141180785"/>
          <c:y val="0.0697575499787325"/>
          <c:w val="0.921525485881922"/>
          <c:h val="0.749255635899617"/>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strCache>
            </c:strRef>
          </c:cat>
          <c:val>
            <c:numRef>
              <c:f>0</c:f>
              <c:numCache>
                <c:formatCode>General</c:formatCode>
                <c:ptCount val="17"/>
                <c:pt idx="0">
                  <c:v>4.53978687024344E-005</c:v>
                </c:pt>
                <c:pt idx="1">
                  <c:v>0.000158436219102526</c:v>
                </c:pt>
                <c:pt idx="2">
                  <c:v>0.0005527786369236</c:v>
                </c:pt>
                <c:pt idx="3">
                  <c:v>0.00192673466332748</c:v>
                </c:pt>
                <c:pt idx="4">
                  <c:v>0.00669285092428486</c:v>
                </c:pt>
                <c:pt idx="5">
                  <c:v>0.0229773699100256</c:v>
                </c:pt>
                <c:pt idx="6">
                  <c:v>0.0758581800212435</c:v>
                </c:pt>
                <c:pt idx="7">
                  <c:v>0.222700138825309</c:v>
                </c:pt>
                <c:pt idx="8">
                  <c:v>0.5</c:v>
                </c:pt>
                <c:pt idx="9">
                  <c:v>0.777299861174691</c:v>
                </c:pt>
                <c:pt idx="10">
                  <c:v>0.924141819978757</c:v>
                </c:pt>
                <c:pt idx="11">
                  <c:v>0.977022630089974</c:v>
                </c:pt>
                <c:pt idx="12">
                  <c:v>0.993307149075715</c:v>
                </c:pt>
                <c:pt idx="13">
                  <c:v>0.998073265336672</c:v>
                </c:pt>
                <c:pt idx="14">
                  <c:v>0.999447221363076</c:v>
                </c:pt>
                <c:pt idx="15">
                  <c:v>0.999841563780898</c:v>
                </c:pt>
                <c:pt idx="16">
                  <c:v>0.999954602131298</c:v>
                </c:pt>
              </c:numCache>
            </c:numRef>
          </c:val>
          <c:smooth val="0"/>
        </c:ser>
        <c:hiLowLines>
          <c:spPr>
            <a:ln>
              <a:noFill/>
            </a:ln>
          </c:spPr>
        </c:hiLowLines>
        <c:marker val="0"/>
        <c:axId val="44090714"/>
        <c:axId val="90927245"/>
      </c:lineChart>
      <c:catAx>
        <c:axId val="44090714"/>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90927245"/>
        <c:crosses val="autoZero"/>
        <c:auto val="1"/>
        <c:lblAlgn val="ctr"/>
        <c:lblOffset val="100"/>
        <c:noMultiLvlLbl val="0"/>
      </c:catAx>
      <c:valAx>
        <c:axId val="90927245"/>
        <c:scaling>
          <c:orientation val="minMax"/>
          <c:max val="1"/>
          <c:min val="0"/>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44090714"/>
        <c:crosses val="autoZero"/>
        <c:crossBetween val="midCat"/>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1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784745141180785"/>
          <c:y val="0.0697575499787325"/>
          <c:w val="0.921525485881922"/>
          <c:h val="0.749255635899617"/>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5"/>
                <c:pt idx="0">
                  <c:v>-10</c:v>
                </c:pt>
                <c:pt idx="1">
                  <c:v>-5</c:v>
                </c:pt>
                <c:pt idx="2">
                  <c:v>0</c:v>
                </c:pt>
                <c:pt idx="3">
                  <c:v>5</c:v>
                </c:pt>
                <c:pt idx="4">
                  <c:v>10</c:v>
                </c:pt>
              </c:strCache>
            </c:strRef>
          </c:cat>
          <c:val>
            <c:numRef>
              <c:f>0</c:f>
              <c:numCache>
                <c:formatCode>General</c:formatCode>
                <c:ptCount val="5"/>
                <c:pt idx="0">
                  <c:v>0</c:v>
                </c:pt>
                <c:pt idx="1">
                  <c:v>0</c:v>
                </c:pt>
                <c:pt idx="2">
                  <c:v>0</c:v>
                </c:pt>
                <c:pt idx="3">
                  <c:v>5</c:v>
                </c:pt>
                <c:pt idx="4">
                  <c:v>10</c:v>
                </c:pt>
              </c:numCache>
            </c:numRef>
          </c:val>
          <c:smooth val="0"/>
        </c:ser>
        <c:hiLowLines>
          <c:spPr>
            <a:ln>
              <a:noFill/>
            </a:ln>
          </c:spPr>
        </c:hiLowLines>
        <c:marker val="0"/>
        <c:axId val="64739540"/>
        <c:axId val="4869592"/>
      </c:lineChart>
      <c:catAx>
        <c:axId val="64739540"/>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4869592"/>
        <c:crosses val="autoZero"/>
        <c:auto val="1"/>
        <c:lblAlgn val="ctr"/>
        <c:lblOffset val="100"/>
        <c:noMultiLvlLbl val="0"/>
      </c:catAx>
      <c:valAx>
        <c:axId val="4869592"/>
        <c:scaling>
          <c:orientation val="minMax"/>
          <c:max val="10"/>
          <c:min val="-10"/>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64739540"/>
        <c:crosses val="autoZero"/>
        <c:crossBetween val="midCat"/>
        <c:majorUnit val="5"/>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1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785542168674699"/>
          <c:y val="0.0850401866735805"/>
          <c:w val="0.92144578313253"/>
          <c:h val="0.749287010630023"/>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strCache>
            </c:strRef>
          </c:cat>
          <c:val>
            <c:numRef>
              <c:f>0</c:f>
              <c:numCache>
                <c:formatCode>General</c:formatCode>
                <c:ptCount val="41"/>
                <c:pt idx="0">
                  <c:v>0.54402111088937</c:v>
                </c:pt>
                <c:pt idx="1">
                  <c:v>0.0751511204618093</c:v>
                </c:pt>
                <c:pt idx="2">
                  <c:v>-0.412118485241757</c:v>
                </c:pt>
                <c:pt idx="3">
                  <c:v>-0.79848711262349</c:v>
                </c:pt>
                <c:pt idx="4">
                  <c:v>-0.989358246623382</c:v>
                </c:pt>
                <c:pt idx="5">
                  <c:v>-0.937999976774739</c:v>
                </c:pt>
                <c:pt idx="6">
                  <c:v>-0.656986598718789</c:v>
                </c:pt>
                <c:pt idx="7">
                  <c:v>-0.215119988087816</c:v>
                </c:pt>
                <c:pt idx="8">
                  <c:v>0.279415498198926</c:v>
                </c:pt>
                <c:pt idx="9">
                  <c:v>0.705540325570392</c:v>
                </c:pt>
                <c:pt idx="10">
                  <c:v>0.958924274663139</c:v>
                </c:pt>
                <c:pt idx="11">
                  <c:v>0.977530117665097</c:v>
                </c:pt>
                <c:pt idx="12">
                  <c:v>0.756802495307928</c:v>
                </c:pt>
                <c:pt idx="13">
                  <c:v>0.35078322768962</c:v>
                </c:pt>
                <c:pt idx="14">
                  <c:v>-0.141120008059867</c:v>
                </c:pt>
                <c:pt idx="15">
                  <c:v>-0.598472144103957</c:v>
                </c:pt>
                <c:pt idx="16">
                  <c:v>-0.909297426825682</c:v>
                </c:pt>
                <c:pt idx="17">
                  <c:v>-0.997494986604055</c:v>
                </c:pt>
                <c:pt idx="18">
                  <c:v>-0.841470984807896</c:v>
                </c:pt>
                <c:pt idx="19">
                  <c:v>-0.479425538604203</c:v>
                </c:pt>
                <c:pt idx="20">
                  <c:v>0</c:v>
                </c:pt>
                <c:pt idx="21">
                  <c:v>0.479425538604203</c:v>
                </c:pt>
                <c:pt idx="22">
                  <c:v>0.841470984807896</c:v>
                </c:pt>
                <c:pt idx="23">
                  <c:v>0.997494986604055</c:v>
                </c:pt>
                <c:pt idx="24">
                  <c:v>0.909297426825682</c:v>
                </c:pt>
                <c:pt idx="25">
                  <c:v>0.598472144103957</c:v>
                </c:pt>
                <c:pt idx="26">
                  <c:v>0.141120008059867</c:v>
                </c:pt>
                <c:pt idx="27">
                  <c:v>-0.35078322768962</c:v>
                </c:pt>
                <c:pt idx="28">
                  <c:v>-0.756802495307928</c:v>
                </c:pt>
                <c:pt idx="29">
                  <c:v>-0.977530117665097</c:v>
                </c:pt>
                <c:pt idx="30">
                  <c:v>-0.958924274663139</c:v>
                </c:pt>
                <c:pt idx="31">
                  <c:v>-0.705540325570392</c:v>
                </c:pt>
                <c:pt idx="32">
                  <c:v>-0.279415498198926</c:v>
                </c:pt>
                <c:pt idx="33">
                  <c:v>0.215119988087816</c:v>
                </c:pt>
                <c:pt idx="34">
                  <c:v>0.656986598718789</c:v>
                </c:pt>
                <c:pt idx="35">
                  <c:v>0.937999976774739</c:v>
                </c:pt>
                <c:pt idx="36">
                  <c:v>0.989358246623382</c:v>
                </c:pt>
                <c:pt idx="37">
                  <c:v>0.79848711262349</c:v>
                </c:pt>
                <c:pt idx="38">
                  <c:v>0.412118485241757</c:v>
                </c:pt>
                <c:pt idx="39">
                  <c:v>-0.0751511204618093</c:v>
                </c:pt>
                <c:pt idx="40">
                  <c:v>-0.54402111088937</c:v>
                </c:pt>
              </c:numCache>
            </c:numRef>
          </c:val>
          <c:smooth val="0"/>
        </c:ser>
        <c:hiLowLines>
          <c:spPr>
            <a:ln>
              <a:noFill/>
            </a:ln>
          </c:spPr>
        </c:hiLowLines>
        <c:marker val="0"/>
        <c:axId val="61966837"/>
        <c:axId val="34315290"/>
      </c:lineChart>
      <c:catAx>
        <c:axId val="61966837"/>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34315290"/>
        <c:crosses val="autoZero"/>
        <c:auto val="1"/>
        <c:lblAlgn val="ctr"/>
        <c:lblOffset val="100"/>
        <c:noMultiLvlLbl val="0"/>
      </c:catAx>
      <c:valAx>
        <c:axId val="34315290"/>
        <c:scaling>
          <c:orientation val="minMax"/>
          <c:max val="2"/>
          <c:min val="-2"/>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61966837"/>
        <c:crosses val="autoZero"/>
        <c:crossBetween val="midCat"/>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1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785857650146673"/>
          <c:y val="0.0697433238268084"/>
          <c:w val="0.921414234985333"/>
          <c:h val="0.749287010630023"/>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strCache>
            </c:strRef>
          </c:cat>
          <c:val>
            <c:numRef>
              <c:f>0</c:f>
              <c:numCache>
                <c:formatCode>General</c:formatCode>
                <c:ptCount val="41"/>
                <c:pt idx="0">
                  <c:v>0.756802495307928</c:v>
                </c:pt>
                <c:pt idx="1">
                  <c:v>0.571561318742344</c:v>
                </c:pt>
                <c:pt idx="2">
                  <c:v>0.35078322768962</c:v>
                </c:pt>
                <c:pt idx="3">
                  <c:v>0.108195134530108</c:v>
                </c:pt>
                <c:pt idx="4">
                  <c:v>-0.141120008059867</c:v>
                </c:pt>
                <c:pt idx="5">
                  <c:v>-0.381660992052332</c:v>
                </c:pt>
                <c:pt idx="6">
                  <c:v>-0.598472144103957</c:v>
                </c:pt>
                <c:pt idx="7">
                  <c:v>-0.778073196887921</c:v>
                </c:pt>
                <c:pt idx="8">
                  <c:v>-0.909297426825682</c:v>
                </c:pt>
                <c:pt idx="9">
                  <c:v>-0.983985946873937</c:v>
                </c:pt>
                <c:pt idx="10">
                  <c:v>-0.997494986604055</c:v>
                </c:pt>
                <c:pt idx="11">
                  <c:v>-0.948984619355586</c:v>
                </c:pt>
                <c:pt idx="12">
                  <c:v>-0.841470984807896</c:v>
                </c:pt>
                <c:pt idx="13">
                  <c:v>-0.681638760023334</c:v>
                </c:pt>
                <c:pt idx="14">
                  <c:v>-0.479425538604203</c:v>
                </c:pt>
                <c:pt idx="15">
                  <c:v>-0.247403959254523</c:v>
                </c:pt>
                <c:pt idx="16">
                  <c:v>0</c:v>
                </c:pt>
                <c:pt idx="17">
                  <c:v>0.247403959254523</c:v>
                </c:pt>
                <c:pt idx="18">
                  <c:v>0.479425538604203</c:v>
                </c:pt>
                <c:pt idx="19">
                  <c:v>0.681638760023334</c:v>
                </c:pt>
                <c:pt idx="20">
                  <c:v>0.841470984807896</c:v>
                </c:pt>
                <c:pt idx="21">
                  <c:v>0.948984619355586</c:v>
                </c:pt>
                <c:pt idx="22">
                  <c:v>0.997494986604055</c:v>
                </c:pt>
                <c:pt idx="23">
                  <c:v>0.983985946873937</c:v>
                </c:pt>
                <c:pt idx="24">
                  <c:v>0.909297426825682</c:v>
                </c:pt>
                <c:pt idx="25">
                  <c:v>0.778073196887921</c:v>
                </c:pt>
                <c:pt idx="26">
                  <c:v>0.598472144103957</c:v>
                </c:pt>
                <c:pt idx="27">
                  <c:v>0.381660992052332</c:v>
                </c:pt>
                <c:pt idx="28">
                  <c:v>0.141120008059867</c:v>
                </c:pt>
                <c:pt idx="29">
                  <c:v>-0.108195134530108</c:v>
                </c:pt>
                <c:pt idx="30">
                  <c:v>-0.35078322768962</c:v>
                </c:pt>
                <c:pt idx="31">
                  <c:v>-0.571561318742344</c:v>
                </c:pt>
                <c:pt idx="32">
                  <c:v>-0.756802495307928</c:v>
                </c:pt>
                <c:pt idx="33">
                  <c:v>-0.894989358228584</c:v>
                </c:pt>
                <c:pt idx="34">
                  <c:v>-0.977530117665097</c:v>
                </c:pt>
                <c:pt idx="35">
                  <c:v>-0.999292788975378</c:v>
                </c:pt>
                <c:pt idx="36">
                  <c:v>-0.958924274663139</c:v>
                </c:pt>
                <c:pt idx="37">
                  <c:v>-0.858934493426592</c:v>
                </c:pt>
                <c:pt idx="38">
                  <c:v>-0.705540325570392</c:v>
                </c:pt>
                <c:pt idx="39">
                  <c:v>-0.508279077499259</c:v>
                </c:pt>
                <c:pt idx="40">
                  <c:v>-0.279415498198926</c:v>
                </c:pt>
              </c:numCache>
            </c:numRef>
          </c:val>
          <c:smooth val="0"/>
        </c:ser>
        <c:hiLowLines>
          <c:spPr>
            <a:ln>
              <a:noFill/>
            </a:ln>
          </c:spPr>
        </c:hiLowLines>
        <c:marker val="0"/>
        <c:axId val="9238389"/>
        <c:axId val="66561027"/>
      </c:lineChart>
      <c:catAx>
        <c:axId val="9238389"/>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66561027"/>
        <c:crosses val="autoZero"/>
        <c:auto val="1"/>
        <c:lblAlgn val="ctr"/>
        <c:lblOffset val="100"/>
        <c:noMultiLvlLbl val="0"/>
      </c:catAx>
      <c:valAx>
        <c:axId val="66561027"/>
        <c:scaling>
          <c:orientation val="minMax"/>
          <c:max val="2"/>
          <c:min val="-2"/>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9238389"/>
        <c:crosses val="autoZero"/>
        <c:crossBetween val="midCat"/>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1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785857650146673"/>
          <c:y val="0.0697433238268084"/>
          <c:w val="0.921414234985333"/>
          <c:h val="0.749287010630023"/>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strCache>
            </c:strRef>
          </c:cat>
          <c:val>
            <c:numRef>
              <c:f>0</c:f>
              <c:numCache>
                <c:formatCode>General</c:formatCode>
                <c:ptCount val="41"/>
                <c:pt idx="0">
                  <c:v>1.2008236061973</c:v>
                </c:pt>
                <c:pt idx="1">
                  <c:v>0.546712439204153</c:v>
                </c:pt>
                <c:pt idx="2">
                  <c:v>-0.161335257552137</c:v>
                </c:pt>
                <c:pt idx="3">
                  <c:v>-0.790291978093382</c:v>
                </c:pt>
                <c:pt idx="4">
                  <c:v>-1.23047825468325</c:v>
                </c:pt>
                <c:pt idx="5">
                  <c:v>-1.41966096882707</c:v>
                </c:pt>
                <c:pt idx="6">
                  <c:v>-1.35545874282275</c:v>
                </c:pt>
                <c:pt idx="7">
                  <c:v>-1.09319318497574</c:v>
                </c:pt>
                <c:pt idx="8">
                  <c:v>-0.729881928626756</c:v>
                </c:pt>
                <c:pt idx="9">
                  <c:v>-0.378445621303545</c:v>
                </c:pt>
                <c:pt idx="10">
                  <c:v>-0.138570711940916</c:v>
                </c:pt>
                <c:pt idx="11">
                  <c:v>-0.0714545016904892</c:v>
                </c:pt>
                <c:pt idx="12">
                  <c:v>-0.184668489499968</c:v>
                </c:pt>
                <c:pt idx="13">
                  <c:v>-0.430855532333714</c:v>
                </c:pt>
                <c:pt idx="14">
                  <c:v>-0.72054554666407</c:v>
                </c:pt>
                <c:pt idx="15">
                  <c:v>-0.94587610335848</c:v>
                </c:pt>
                <c:pt idx="16">
                  <c:v>-1.00929742682568</c:v>
                </c:pt>
                <c:pt idx="17">
                  <c:v>-0.850091027349531</c:v>
                </c:pt>
                <c:pt idx="18">
                  <c:v>-0.462045446203694</c:v>
                </c:pt>
                <c:pt idx="19">
                  <c:v>0.102213221419131</c:v>
                </c:pt>
                <c:pt idx="20">
                  <c:v>0.741470984807896</c:v>
                </c:pt>
                <c:pt idx="21">
                  <c:v>1.32841015795979</c:v>
                </c:pt>
                <c:pt idx="22">
                  <c:v>1.73896597141195</c:v>
                </c:pt>
                <c:pt idx="23">
                  <c:v>1.88148093347799</c:v>
                </c:pt>
                <c:pt idx="24">
                  <c:v>1.71859485365136</c:v>
                </c:pt>
                <c:pt idx="25">
                  <c:v>1.27654534099188</c:v>
                </c:pt>
                <c:pt idx="26">
                  <c:v>0.639592152163824</c:v>
                </c:pt>
                <c:pt idx="27">
                  <c:v>-0.0691222356372882</c:v>
                </c:pt>
                <c:pt idx="28">
                  <c:v>-0.715682487248061</c:v>
                </c:pt>
                <c:pt idx="29">
                  <c:v>-1.18572525219521</c:v>
                </c:pt>
                <c:pt idx="30">
                  <c:v>-1.40970750235276</c:v>
                </c:pt>
                <c:pt idx="31">
                  <c:v>-1.37710164431274</c:v>
                </c:pt>
                <c:pt idx="32">
                  <c:v>-1.13621799350685</c:v>
                </c:pt>
                <c:pt idx="33">
                  <c:v>-0.779869370140768</c:v>
                </c:pt>
                <c:pt idx="34">
                  <c:v>-0.420543518946308</c:v>
                </c:pt>
                <c:pt idx="35">
                  <c:v>-0.161292812200639</c:v>
                </c:pt>
                <c:pt idx="36">
                  <c:v>-0.0695660280397567</c:v>
                </c:pt>
                <c:pt idx="37">
                  <c:v>-0.160447380803102</c:v>
                </c:pt>
                <c:pt idx="38">
                  <c:v>-0.393421840328635</c:v>
                </c:pt>
                <c:pt idx="39">
                  <c:v>-0.683430197961068</c:v>
                </c:pt>
                <c:pt idx="40">
                  <c:v>-0.923436609088296</c:v>
                </c:pt>
              </c:numCache>
            </c:numRef>
          </c:val>
          <c:smooth val="0"/>
        </c:ser>
        <c:hiLowLines>
          <c:spPr>
            <a:ln>
              <a:noFill/>
            </a:ln>
          </c:spPr>
        </c:hiLowLines>
        <c:marker val="0"/>
        <c:axId val="44565002"/>
        <c:axId val="62575288"/>
      </c:lineChart>
      <c:catAx>
        <c:axId val="44565002"/>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62575288"/>
        <c:crosses val="autoZero"/>
        <c:auto val="1"/>
        <c:lblAlgn val="ctr"/>
        <c:lblOffset val="100"/>
        <c:noMultiLvlLbl val="0"/>
      </c:catAx>
      <c:valAx>
        <c:axId val="62575288"/>
        <c:scaling>
          <c:orientation val="minMax"/>
          <c:max val="2"/>
          <c:min val="-2"/>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44565002"/>
        <c:crosses val="autoZero"/>
        <c:crossBetween val="midCat"/>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1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5594"/>
            </a:solidFill>
            <a:ln w="57240">
              <a:noFill/>
            </a:ln>
          </c:spPr>
          <c:marker>
            <c:symbol val="circle"/>
            <c:size val="9"/>
            <c:spPr>
              <a:solidFill>
                <a:srgbClr val="005594"/>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trendline>
            <c:spPr>
              <a:ln w="57240">
                <a:solidFill>
                  <a:srgbClr val="83ba24">
                    <a:alpha val="0"/>
                  </a:srgbClr>
                </a:solidFill>
                <a:round/>
              </a:ln>
            </c:spPr>
            <c:trendlineType val="linear"/>
            <c:forward val="0"/>
            <c:backward val="0"/>
            <c:dispRSqr val="0"/>
            <c:dispEq val="0"/>
          </c:trendline>
          <c:xVal>
            <c:numRef>
              <c:f>1</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0</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ser>
        <c:axId val="88745028"/>
        <c:axId val="7150574"/>
      </c:scatterChart>
      <c:valAx>
        <c:axId val="88745028"/>
        <c:scaling>
          <c:orientation val="minMax"/>
        </c:scaling>
        <c:delete val="0"/>
        <c:axPos val="b"/>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7150574"/>
        <c:crosses val="autoZero"/>
        <c:crossBetween val="midCat"/>
      </c:valAx>
      <c:valAx>
        <c:axId val="7150574"/>
        <c:scaling>
          <c:orientation val="minMax"/>
        </c:scaling>
        <c:delete val="0"/>
        <c:axPos val="l"/>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88745028"/>
        <c:crosses val="autoZero"/>
        <c:crossBetween val="midCat"/>
      </c:valAx>
      <c:spPr>
        <a:solidFill>
          <a:srgbClr val="ffffff"/>
        </a:solidFill>
        <a:ln>
          <a:solidFill>
            <a:srgbClr val="f5f5f5"/>
          </a:solidFill>
        </a:ln>
      </c:spPr>
    </c:plotArea>
    <c:plotVisOnly val="1"/>
    <c:dispBlanksAs val="gap"/>
  </c:chart>
  <c:spPr>
    <a:solidFill>
      <a:srgbClr val="f2f2f2"/>
    </a:solidFill>
    <a:ln w="9360">
      <a:solidFill>
        <a:srgbClr val="ebebeb"/>
      </a:solidFill>
      <a:round/>
    </a:ln>
  </c:spPr>
</c:chartSpace>
</file>

<file path=ppt/charts/chart1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5594"/>
            </a:solidFill>
            <a:ln w="57240">
              <a:noFill/>
            </a:ln>
          </c:spPr>
          <c:marker>
            <c:symbol val="circle"/>
            <c:size val="9"/>
            <c:spPr>
              <a:solidFill>
                <a:srgbClr val="005594"/>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trendline>
            <c:spPr>
              <a:ln w="57240">
                <a:solidFill>
                  <a:srgbClr val="83ba24">
                    <a:alpha val="0"/>
                  </a:srgbClr>
                </a:solidFill>
                <a:round/>
              </a:ln>
            </c:spPr>
            <c:trendlineType val="linear"/>
            <c:forward val="0"/>
            <c:backward val="0"/>
            <c:dispRSqr val="0"/>
            <c:dispEq val="0"/>
          </c:trendline>
          <c:xVal>
            <c:numRef>
              <c:f>1</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0</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ser>
        <c:axId val="92838391"/>
        <c:axId val="54291547"/>
      </c:scatterChart>
      <c:valAx>
        <c:axId val="92838391"/>
        <c:scaling>
          <c:orientation val="minMax"/>
        </c:scaling>
        <c:delete val="0"/>
        <c:axPos val="b"/>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54291547"/>
        <c:crosses val="autoZero"/>
        <c:crossBetween val="midCat"/>
      </c:valAx>
      <c:valAx>
        <c:axId val="54291547"/>
        <c:scaling>
          <c:orientation val="minMax"/>
        </c:scaling>
        <c:delete val="0"/>
        <c:axPos val="l"/>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92838391"/>
        <c:crosses val="autoZero"/>
        <c:crossBetween val="midCat"/>
      </c:valAx>
      <c:spPr>
        <a:solidFill>
          <a:srgbClr val="ffffff"/>
        </a:solidFill>
        <a:ln>
          <a:solidFill>
            <a:srgbClr val="f5f5f5"/>
          </a:solidFill>
        </a:ln>
      </c:spPr>
    </c:plotArea>
    <c:plotVisOnly val="1"/>
    <c:dispBlanksAs val="gap"/>
  </c:chart>
  <c:spPr>
    <a:solidFill>
      <a:srgbClr val="f2f2f2"/>
    </a:solidFill>
    <a:ln w="9360">
      <a:solidFill>
        <a:srgbClr val="ebebeb"/>
      </a:solidFill>
      <a:round/>
    </a:ln>
  </c:spPr>
</c:chartSpace>
</file>

<file path=ppt/charts/chart1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5594"/>
            </a:solidFill>
            <a:ln w="57240">
              <a:noFill/>
            </a:ln>
          </c:spPr>
          <c:marker>
            <c:symbol val="circle"/>
            <c:size val="9"/>
            <c:spPr>
              <a:solidFill>
                <a:srgbClr val="005594"/>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trendline>
            <c:spPr>
              <a:ln w="57240">
                <a:solidFill>
                  <a:srgbClr val="83ba24">
                    <a:alpha val="0"/>
                  </a:srgbClr>
                </a:solidFill>
                <a:round/>
              </a:ln>
            </c:spPr>
            <c:trendlineType val="linear"/>
            <c:forward val="0"/>
            <c:backward val="0"/>
            <c:dispRSqr val="0"/>
            <c:dispEq val="0"/>
          </c:trendline>
          <c:xVal>
            <c:numRef>
              <c:f>1</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0</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ser>
        <c:ser>
          <c:idx val="1"/>
          <c:order val="1"/>
          <c:tx>
            <c:strRef>
              <c:f>label 2</c:f>
              <c:strCache>
                <c:ptCount val="1"/>
                <c:pt idx="0">
                  <c:v>New Y-Values</c:v>
                </c:pt>
              </c:strCache>
            </c:strRef>
          </c:tx>
          <c:spPr>
            <a:solidFill>
              <a:srgbClr val="c00000"/>
            </a:solidFill>
            <a:ln w="57240">
              <a:noFill/>
            </a:ln>
          </c:spPr>
          <c:marker>
            <c:symbol val="circle"/>
            <c:size val="9"/>
            <c:spPr>
              <a:solidFill>
                <a:srgbClr val="c00000"/>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2</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ser>
        <c:axId val="2190735"/>
        <c:axId val="61825545"/>
      </c:scatterChart>
      <c:valAx>
        <c:axId val="2190735"/>
        <c:scaling>
          <c:orientation val="minMax"/>
        </c:scaling>
        <c:delete val="0"/>
        <c:axPos val="b"/>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61825545"/>
        <c:crosses val="autoZero"/>
        <c:crossBetween val="midCat"/>
      </c:valAx>
      <c:valAx>
        <c:axId val="61825545"/>
        <c:scaling>
          <c:orientation val="minMax"/>
        </c:scaling>
        <c:delete val="0"/>
        <c:axPos val="l"/>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2190735"/>
        <c:crosses val="autoZero"/>
        <c:crossBetween val="midCat"/>
      </c:valAx>
      <c:spPr>
        <a:solidFill>
          <a:srgbClr val="ffffff"/>
        </a:solidFill>
        <a:ln>
          <a:solidFill>
            <a:srgbClr val="f5f5f5"/>
          </a:solidFill>
        </a:ln>
      </c:spPr>
    </c:plotArea>
    <c:plotVisOnly val="1"/>
    <c:dispBlanksAs val="gap"/>
  </c:chart>
  <c:spPr>
    <a:solidFill>
      <a:srgbClr val="f2f2f2"/>
    </a:solidFill>
    <a:ln w="9360">
      <a:solidFill>
        <a:srgbClr val="ebebeb"/>
      </a:solidFill>
      <a:round/>
    </a:ln>
  </c:spPr>
</c:chartSpace>
</file>

<file path=ppt/charts/chart1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5594"/>
            </a:solidFill>
            <a:ln w="57240">
              <a:noFill/>
            </a:ln>
          </c:spPr>
          <c:marker>
            <c:symbol val="circle"/>
            <c:size val="9"/>
            <c:spPr>
              <a:solidFill>
                <a:srgbClr val="005594"/>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trendline>
            <c:spPr>
              <a:ln w="57240">
                <a:solidFill>
                  <a:srgbClr val="83ba24">
                    <a:alpha val="0"/>
                  </a:srgbClr>
                </a:solidFill>
                <a:round/>
              </a:ln>
            </c:spPr>
            <c:trendlineType val="linear"/>
            <c:forward val="0"/>
            <c:backward val="0"/>
            <c:dispRSqr val="0"/>
            <c:dispEq val="0"/>
          </c:trendline>
          <c:xVal>
            <c:numRef>
              <c:f>1</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0</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ser>
        <c:ser>
          <c:idx val="1"/>
          <c:order val="1"/>
          <c:tx>
            <c:strRef>
              <c:f>label 2</c:f>
              <c:strCache>
                <c:ptCount val="1"/>
                <c:pt idx="0">
                  <c:v>New Y-Values</c:v>
                </c:pt>
              </c:strCache>
            </c:strRef>
          </c:tx>
          <c:spPr>
            <a:solidFill>
              <a:srgbClr val="c00000"/>
            </a:solidFill>
            <a:ln w="57240">
              <a:noFill/>
            </a:ln>
          </c:spPr>
          <c:marker>
            <c:symbol val="circle"/>
            <c:size val="9"/>
            <c:spPr>
              <a:solidFill>
                <a:srgbClr val="c00000"/>
              </a:solidFill>
            </c:spPr>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10"/>
                <c:pt idx="0">
                  <c:v>0.1</c:v>
                </c:pt>
                <c:pt idx="1">
                  <c:v>0.2</c:v>
                </c:pt>
                <c:pt idx="2">
                  <c:v>0.3</c:v>
                </c:pt>
                <c:pt idx="3">
                  <c:v>0.4</c:v>
                </c:pt>
                <c:pt idx="4">
                  <c:v>0.5</c:v>
                </c:pt>
                <c:pt idx="5">
                  <c:v>0.6</c:v>
                </c:pt>
                <c:pt idx="6">
                  <c:v>0.55</c:v>
                </c:pt>
                <c:pt idx="7">
                  <c:v>0.7</c:v>
                </c:pt>
                <c:pt idx="8">
                  <c:v>0.8</c:v>
                </c:pt>
                <c:pt idx="9">
                  <c:v>0.9</c:v>
                </c:pt>
              </c:numCache>
            </c:numRef>
          </c:xVal>
          <c:yVal>
            <c:numRef>
              <c:f>2</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ser>
        <c:axId val="39435616"/>
        <c:axId val="25789916"/>
      </c:scatterChart>
      <c:valAx>
        <c:axId val="39435616"/>
        <c:scaling>
          <c:orientation val="minMax"/>
        </c:scaling>
        <c:delete val="0"/>
        <c:axPos val="b"/>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25789916"/>
        <c:crosses val="autoZero"/>
        <c:crossBetween val="midCat"/>
      </c:valAx>
      <c:valAx>
        <c:axId val="25789916"/>
        <c:scaling>
          <c:orientation val="minMax"/>
        </c:scaling>
        <c:delete val="0"/>
        <c:axPos val="l"/>
        <c:majorGridlines>
          <c:spPr>
            <a:ln w="9360">
              <a:solidFill>
                <a:srgbClr val="f5f5f5"/>
              </a:solidFill>
              <a:round/>
            </a:ln>
          </c:spPr>
        </c:majorGridlines>
        <c:numFmt formatCode="General" sourceLinked="0"/>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39435616"/>
        <c:crosses val="autoZero"/>
        <c:crossBetween val="midCat"/>
      </c:valAx>
      <c:spPr>
        <a:solidFill>
          <a:srgbClr val="ffffff"/>
        </a:solidFill>
        <a:ln>
          <a:solidFill>
            <a:srgbClr val="f5f5f5"/>
          </a:solidFill>
        </a:ln>
      </c:spPr>
    </c:plotArea>
    <c:plotVisOnly val="1"/>
    <c:dispBlanksAs val="gap"/>
  </c:chart>
  <c:spPr>
    <a:solidFill>
      <a:srgbClr val="f2f2f2"/>
    </a:solidFill>
    <a:ln w="9360">
      <a:solidFill>
        <a:srgbClr val="ebebeb"/>
      </a:solidFill>
      <a:round/>
    </a:ln>
  </c:spPr>
</c:chartSpace>
</file>

<file path=ppt/charts/chart19.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62" spc="-1" strike="noStrike">
                <a:solidFill>
                  <a:srgbClr val="000000"/>
                </a:solidFill>
                <a:latin typeface="Trebuchet MS"/>
              </a:defRPr>
            </a:pPr>
            <a:r>
              <a:rPr b="0" lang="en-US" sz="1862" spc="-1" strike="noStrike">
                <a:solidFill>
                  <a:srgbClr val="000000"/>
                </a:solidFill>
                <a:latin typeface="Trebuchet MS"/>
              </a:rPr>
              <a:t>MSE Per Epoch</a:t>
            </a:r>
          </a:p>
        </c:rich>
      </c:tx>
      <c:overlay val="0"/>
      <c:spPr>
        <a:noFill/>
        <a:ln>
          <a:noFill/>
        </a:ln>
      </c:spPr>
    </c:title>
    <c:autoTitleDeleted val="0"/>
    <c:plotArea>
      <c:layout>
        <c:manualLayout>
          <c:layoutTarget val="inner"/>
          <c:xMode val="edge"/>
          <c:yMode val="edge"/>
          <c:x val="0.166078846304569"/>
          <c:y val="0.149512670565302"/>
          <c:w val="0.800141076886903"/>
          <c:h val="0.442397660818713"/>
        </c:manualLayout>
      </c:layout>
      <c:lineChart>
        <c:grouping val="standard"/>
        <c:varyColors val="0"/>
        <c:ser>
          <c:idx val="0"/>
          <c:order val="0"/>
          <c:tx>
            <c:strRef>
              <c:f>label 0</c:f>
              <c:strCache>
                <c:ptCount val="1"/>
                <c:pt idx="0">
                  <c:v>Training MSE</c:v>
                </c:pt>
              </c:strCache>
            </c:strRef>
          </c:tx>
          <c:spPr>
            <a:solidFill>
              <a:srgbClr val="598b00"/>
            </a:solidFill>
            <a:ln w="28440">
              <a:solidFill>
                <a:srgbClr val="598b00"/>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10"/>
                <c:pt idx="0">
                  <c:v>1</c:v>
                </c:pt>
                <c:pt idx="1">
                  <c:v>2</c:v>
                </c:pt>
                <c:pt idx="2">
                  <c:v>3</c:v>
                </c:pt>
                <c:pt idx="3">
                  <c:v>4</c:v>
                </c:pt>
                <c:pt idx="4">
                  <c:v>5</c:v>
                </c:pt>
                <c:pt idx="5">
                  <c:v>6</c:v>
                </c:pt>
                <c:pt idx="6">
                  <c:v>7</c:v>
                </c:pt>
                <c:pt idx="7">
                  <c:v>8</c:v>
                </c:pt>
                <c:pt idx="8">
                  <c:v>9</c:v>
                </c:pt>
                <c:pt idx="9">
                  <c:v>10</c:v>
                </c:pt>
              </c:strCache>
            </c:strRef>
          </c:cat>
          <c:val>
            <c:numRef>
              <c:f>0</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ser>
        <c:ser>
          <c:idx val="1"/>
          <c:order val="1"/>
          <c:tx>
            <c:strRef>
              <c:f>label 1</c:f>
              <c:strCache>
                <c:ptCount val="1"/>
                <c:pt idx="0">
                  <c:v>Validation MSE - Expected</c:v>
                </c:pt>
              </c:strCache>
            </c:strRef>
          </c:tx>
          <c:spPr>
            <a:solidFill>
              <a:srgbClr val="005594"/>
            </a:solidFill>
            <a:ln w="28440">
              <a:solidFill>
                <a:srgbClr val="005594"/>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10"/>
                <c:pt idx="0">
                  <c:v>1</c:v>
                </c:pt>
                <c:pt idx="1">
                  <c:v>2</c:v>
                </c:pt>
                <c:pt idx="2">
                  <c:v>3</c:v>
                </c:pt>
                <c:pt idx="3">
                  <c:v>4</c:v>
                </c:pt>
                <c:pt idx="4">
                  <c:v>5</c:v>
                </c:pt>
                <c:pt idx="5">
                  <c:v>6</c:v>
                </c:pt>
                <c:pt idx="6">
                  <c:v>7</c:v>
                </c:pt>
                <c:pt idx="7">
                  <c:v>8</c:v>
                </c:pt>
                <c:pt idx="8">
                  <c:v>9</c:v>
                </c:pt>
                <c:pt idx="9">
                  <c:v>10</c:v>
                </c:pt>
              </c:strCache>
            </c:strRef>
          </c:cat>
          <c:val>
            <c:numRef>
              <c:f>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ser>
        <c:ser>
          <c:idx val="2"/>
          <c:order val="2"/>
          <c:tx>
            <c:strRef>
              <c:f>label 2</c:f>
              <c:strCache>
                <c:ptCount val="1"/>
                <c:pt idx="0">
                  <c:v>Validation MSE - Overfitting</c:v>
                </c:pt>
              </c:strCache>
            </c:strRef>
          </c:tx>
          <c:spPr>
            <a:solidFill>
              <a:srgbClr val="333333"/>
            </a:solidFill>
            <a:ln w="28440">
              <a:solidFill>
                <a:srgbClr val="333333"/>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10"/>
                <c:pt idx="0">
                  <c:v>1</c:v>
                </c:pt>
                <c:pt idx="1">
                  <c:v>2</c:v>
                </c:pt>
                <c:pt idx="2">
                  <c:v>3</c:v>
                </c:pt>
                <c:pt idx="3">
                  <c:v>4</c:v>
                </c:pt>
                <c:pt idx="4">
                  <c:v>5</c:v>
                </c:pt>
                <c:pt idx="5">
                  <c:v>6</c:v>
                </c:pt>
                <c:pt idx="6">
                  <c:v>7</c:v>
                </c:pt>
                <c:pt idx="7">
                  <c:v>8</c:v>
                </c:pt>
                <c:pt idx="8">
                  <c:v>9</c:v>
                </c:pt>
                <c:pt idx="9">
                  <c:v>10</c:v>
                </c:pt>
              </c:strCache>
            </c:strRef>
          </c:cat>
          <c:val>
            <c:numRef>
              <c:f>2</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ser>
        <c:hiLowLines>
          <c:spPr>
            <a:ln>
              <a:noFill/>
            </a:ln>
          </c:spPr>
        </c:hiLowLines>
        <c:marker val="0"/>
        <c:axId val="20544382"/>
        <c:axId val="32377683"/>
      </c:lineChart>
      <c:catAx>
        <c:axId val="20544382"/>
        <c:scaling>
          <c:orientation val="minMax"/>
        </c:scaling>
        <c:delete val="0"/>
        <c:axPos val="b"/>
        <c:title>
          <c:tx>
            <c:rich>
              <a:bodyPr rot="0"/>
              <a:lstStyle/>
              <a:p>
                <a:pPr>
                  <a:defRPr b="0" lang="en-US" sz="1330" spc="-1" strike="noStrike">
                    <a:solidFill>
                      <a:srgbClr val="000000"/>
                    </a:solidFill>
                    <a:latin typeface="Trebuchet MS"/>
                  </a:defRPr>
                </a:pPr>
                <a:r>
                  <a:rPr b="0" lang="en-US" sz="1330" spc="-1" strike="noStrike">
                    <a:solidFill>
                      <a:srgbClr val="000000"/>
                    </a:solidFill>
                    <a:latin typeface="Trebuchet MS"/>
                  </a:rPr>
                  <a:t>Epoch</a:t>
                </a:r>
              </a:p>
            </c:rich>
          </c:tx>
          <c:overlay val="0"/>
          <c:spPr>
            <a:noFill/>
            <a:ln>
              <a:noFill/>
            </a:ln>
          </c:spPr>
        </c:title>
        <c:numFmt formatCode="[$-409]mm/dd/yyyy" sourceLinked="1"/>
        <c:majorTickMark val="none"/>
        <c:minorTickMark val="none"/>
        <c:tickLblPos val="nextTo"/>
        <c:spPr>
          <a:ln w="9360">
            <a:solidFill>
              <a:srgbClr val="ffffff"/>
            </a:solidFill>
            <a:round/>
          </a:ln>
        </c:spPr>
        <c:txPr>
          <a:bodyPr/>
          <a:lstStyle/>
          <a:p>
            <a:pPr>
              <a:defRPr b="0" sz="1197" spc="-1" strike="noStrike">
                <a:solidFill>
                  <a:srgbClr val="000000"/>
                </a:solidFill>
                <a:latin typeface="Trebuchet MS"/>
              </a:defRPr>
            </a:pPr>
          </a:p>
        </c:txPr>
        <c:crossAx val="32377683"/>
        <c:crosses val="autoZero"/>
        <c:auto val="1"/>
        <c:lblAlgn val="ctr"/>
        <c:lblOffset val="100"/>
        <c:noMultiLvlLbl val="0"/>
      </c:catAx>
      <c:valAx>
        <c:axId val="32377683"/>
        <c:scaling>
          <c:orientation val="minMax"/>
        </c:scaling>
        <c:delete val="0"/>
        <c:axPos val="l"/>
        <c:majorGridlines>
          <c:spPr>
            <a:ln w="9360">
              <a:solidFill>
                <a:srgbClr val="bfbfbf"/>
              </a:solidFill>
              <a:round/>
            </a:ln>
          </c:spPr>
        </c:majorGridlines>
        <c:title>
          <c:tx>
            <c:rich>
              <a:bodyPr rot="-5400000"/>
              <a:lstStyle/>
              <a:p>
                <a:pPr>
                  <a:defRPr b="0" lang="en-US" sz="1330" spc="-1" strike="noStrike">
                    <a:solidFill>
                      <a:srgbClr val="000000"/>
                    </a:solidFill>
                    <a:latin typeface="Trebuchet MS"/>
                  </a:defRPr>
                </a:pPr>
                <a:r>
                  <a:rPr b="0" lang="en-US" sz="1330" spc="-1" strike="noStrike">
                    <a:solidFill>
                      <a:srgbClr val="000000"/>
                    </a:solidFill>
                    <a:latin typeface="Trebuchet MS"/>
                  </a:rPr>
                  <a:t>MSE</a:t>
                </a:r>
              </a:p>
            </c:rich>
          </c:tx>
          <c:overlay val="0"/>
          <c:spPr>
            <a:noFill/>
            <a:ln>
              <a:noFill/>
            </a:ln>
          </c:spPr>
        </c:title>
        <c:numFmt formatCode="General" sourceLinked="0"/>
        <c:majorTickMark val="none"/>
        <c:minorTickMark val="none"/>
        <c:tickLblPos val="nextTo"/>
        <c:spPr>
          <a:ln w="9360">
            <a:noFill/>
          </a:ln>
        </c:spPr>
        <c:txPr>
          <a:bodyPr/>
          <a:lstStyle/>
          <a:p>
            <a:pPr>
              <a:defRPr b="0" sz="1197" spc="-1" strike="noStrike">
                <a:solidFill>
                  <a:srgbClr val="000000"/>
                </a:solidFill>
                <a:latin typeface="Trebuchet MS"/>
              </a:defRPr>
            </a:pPr>
          </a:p>
        </c:txPr>
        <c:crossAx val="20544382"/>
        <c:crosses val="autoZero"/>
        <c:crossBetween val="midCat"/>
      </c:valAx>
      <c:spPr>
        <a:noFill/>
        <a:ln>
          <a:noFill/>
        </a:ln>
      </c:spPr>
    </c:plotArea>
    <c:legend>
      <c:legendPos val="b"/>
      <c:overlay val="0"/>
      <c:spPr>
        <a:noFill/>
        <a:ln>
          <a:noFill/>
        </a:ln>
      </c:spPr>
      <c:txPr>
        <a:bodyPr/>
        <a:lstStyle/>
        <a:p>
          <a:pPr>
            <a:defRPr b="0" sz="1197" spc="-1" strike="noStrike">
              <a:solidFill>
                <a:srgbClr val="000000"/>
              </a:solidFill>
              <a:latin typeface="Trebuchet MS"/>
            </a:defRPr>
          </a:pPr>
        </a:p>
      </c:txPr>
    </c:legend>
    <c:plotVisOnly val="1"/>
    <c:dispBlanksAs val="gap"/>
  </c:chart>
  <c:spPr>
    <a:noFill/>
    <a:ln w="9360">
      <a:solidFill>
        <a:srgbClr val="000000"/>
      </a:solidFill>
      <a:round/>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80110602"/>
        <c:axId val="95081893"/>
      </c:scatterChart>
      <c:valAx>
        <c:axId val="80110602"/>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95081893"/>
        <c:crosses val="autoZero"/>
        <c:crossBetween val="midCat"/>
      </c:valAx>
      <c:valAx>
        <c:axId val="95081893"/>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80110602"/>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20.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Y-Red</c:v>
                </c:pt>
              </c:strCache>
            </c:strRef>
          </c:tx>
          <c:spPr>
            <a:solidFill>
              <a:srgbClr val="0071c5"/>
            </a:solidFill>
            <a:ln w="28440">
              <a:noFill/>
            </a:ln>
          </c:spPr>
          <c:marker>
            <c:symbol val="circle"/>
            <c:size val="15"/>
            <c:spPr>
              <a:solidFill>
                <a:srgbClr val="0071c5"/>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4"/>
                <c:pt idx="0">
                  <c:v>1</c:v>
                </c:pt>
                <c:pt idx="1">
                  <c:v>1</c:v>
                </c:pt>
                <c:pt idx="2">
                  <c:v>2</c:v>
                </c:pt>
                <c:pt idx="3">
                  <c:v>0.5</c:v>
                </c:pt>
              </c:numCache>
            </c:numRef>
          </c:xVal>
          <c:yVal>
            <c:numRef>
              <c:f>0</c:f>
              <c:numCache>
                <c:formatCode>General</c:formatCode>
                <c:ptCount val="4"/>
                <c:pt idx="0">
                  <c:v>1</c:v>
                </c:pt>
                <c:pt idx="1">
                  <c:v>2</c:v>
                </c:pt>
                <c:pt idx="2">
                  <c:v>1</c:v>
                </c:pt>
                <c:pt idx="3">
                  <c:v>0.5</c:v>
                </c:pt>
              </c:numCache>
            </c:numRef>
          </c:yVal>
          <c:smooth val="0"/>
        </c:ser>
        <c:ser>
          <c:idx val="1"/>
          <c:order val="1"/>
          <c:tx>
            <c:strRef>
              <c:f>label 2</c:f>
              <c:strCache>
                <c:ptCount val="1"/>
                <c:pt idx="0">
                  <c:v>Y-Blue</c:v>
                </c:pt>
              </c:strCache>
            </c:strRef>
          </c:tx>
          <c:spPr>
            <a:solidFill>
              <a:srgbClr val="9a4216"/>
            </a:solidFill>
            <a:ln w="25560">
              <a:noFill/>
            </a:ln>
          </c:spPr>
          <c:marker>
            <c:symbol val="circle"/>
            <c:size val="15"/>
            <c:spPr>
              <a:solidFill>
                <a:srgbClr val="9a4216"/>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4"/>
                <c:pt idx="0">
                  <c:v>2</c:v>
                </c:pt>
                <c:pt idx="1">
                  <c:v>3</c:v>
                </c:pt>
                <c:pt idx="2">
                  <c:v>3</c:v>
                </c:pt>
                <c:pt idx="3">
                  <c:v>2.5</c:v>
                </c:pt>
              </c:numCache>
            </c:numRef>
          </c:xVal>
          <c:yVal>
            <c:numRef>
              <c:f>2</c:f>
              <c:numCache>
                <c:formatCode>General</c:formatCode>
                <c:ptCount val="4"/>
                <c:pt idx="0">
                  <c:v>3</c:v>
                </c:pt>
                <c:pt idx="1">
                  <c:v>3</c:v>
                </c:pt>
                <c:pt idx="2">
                  <c:v>2</c:v>
                </c:pt>
                <c:pt idx="3">
                  <c:v>2.5</c:v>
                </c:pt>
              </c:numCache>
            </c:numRef>
          </c:yVal>
          <c:smooth val="0"/>
        </c:ser>
        <c:axId val="75663721"/>
        <c:axId val="81015965"/>
      </c:scatterChart>
      <c:valAx>
        <c:axId val="75663721"/>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81015965"/>
        <c:crosses val="autoZero"/>
        <c:crossBetween val="midCat"/>
      </c:valAx>
      <c:valAx>
        <c:axId val="81015965"/>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75663721"/>
        <c:crosses val="autoZero"/>
        <c:crossBetween val="midCat"/>
        <c:majorUnit val="1"/>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2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Y-Red</c:v>
                </c:pt>
              </c:strCache>
            </c:strRef>
          </c:tx>
          <c:spPr>
            <a:solidFill>
              <a:srgbClr val="0071c5"/>
            </a:solidFill>
            <a:ln w="28440">
              <a:noFill/>
            </a:ln>
          </c:spPr>
          <c:marker>
            <c:symbol val="circle"/>
            <c:size val="15"/>
            <c:spPr>
              <a:solidFill>
                <a:srgbClr val="0071c5"/>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4"/>
                <c:pt idx="0">
                  <c:v>1</c:v>
                </c:pt>
                <c:pt idx="1">
                  <c:v>1</c:v>
                </c:pt>
                <c:pt idx="2">
                  <c:v>2</c:v>
                </c:pt>
                <c:pt idx="3">
                  <c:v>0.5</c:v>
                </c:pt>
              </c:numCache>
            </c:numRef>
          </c:xVal>
          <c:yVal>
            <c:numRef>
              <c:f>0</c:f>
              <c:numCache>
                <c:formatCode>General</c:formatCode>
                <c:ptCount val="4"/>
                <c:pt idx="0">
                  <c:v>1</c:v>
                </c:pt>
                <c:pt idx="1">
                  <c:v>2</c:v>
                </c:pt>
                <c:pt idx="2">
                  <c:v>1</c:v>
                </c:pt>
                <c:pt idx="3">
                  <c:v>0.5</c:v>
                </c:pt>
              </c:numCache>
            </c:numRef>
          </c:yVal>
          <c:smooth val="0"/>
        </c:ser>
        <c:ser>
          <c:idx val="1"/>
          <c:order val="1"/>
          <c:tx>
            <c:strRef>
              <c:f>label 2</c:f>
              <c:strCache>
                <c:ptCount val="1"/>
                <c:pt idx="0">
                  <c:v>Y-Blue</c:v>
                </c:pt>
              </c:strCache>
            </c:strRef>
          </c:tx>
          <c:spPr>
            <a:solidFill>
              <a:srgbClr val="9a4216"/>
            </a:solidFill>
            <a:ln w="25560">
              <a:noFill/>
            </a:ln>
          </c:spPr>
          <c:marker>
            <c:symbol val="circle"/>
            <c:size val="15"/>
            <c:spPr>
              <a:solidFill>
                <a:srgbClr val="9a4216"/>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4"/>
                <c:pt idx="0">
                  <c:v>2</c:v>
                </c:pt>
                <c:pt idx="1">
                  <c:v>3</c:v>
                </c:pt>
                <c:pt idx="2">
                  <c:v>3</c:v>
                </c:pt>
                <c:pt idx="3">
                  <c:v>2.5</c:v>
                </c:pt>
              </c:numCache>
            </c:numRef>
          </c:xVal>
          <c:yVal>
            <c:numRef>
              <c:f>2</c:f>
              <c:numCache>
                <c:formatCode>General</c:formatCode>
                <c:ptCount val="4"/>
                <c:pt idx="0">
                  <c:v>3</c:v>
                </c:pt>
                <c:pt idx="1">
                  <c:v>3</c:v>
                </c:pt>
                <c:pt idx="2">
                  <c:v>2</c:v>
                </c:pt>
                <c:pt idx="3">
                  <c:v>2.5</c:v>
                </c:pt>
              </c:numCache>
            </c:numRef>
          </c:yVal>
          <c:smooth val="0"/>
        </c:ser>
        <c:axId val="5739955"/>
        <c:axId val="40195656"/>
      </c:scatterChart>
      <c:valAx>
        <c:axId val="5739955"/>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40195656"/>
        <c:crosses val="autoZero"/>
        <c:crossBetween val="midCat"/>
      </c:valAx>
      <c:valAx>
        <c:axId val="4019565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5739955"/>
        <c:crosses val="autoZero"/>
        <c:crossBetween val="midCat"/>
        <c:majorUnit val="1"/>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2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Cross Entropy
 Blue Point Prediction</a:t>
            </a:r>
          </a:p>
        </c:rich>
      </c:tx>
      <c:layout>
        <c:manualLayout>
          <c:xMode val="edge"/>
          <c:yMode val="edge"/>
          <c:x val="0.257371262458472"/>
          <c:y val="0.025757146900651"/>
        </c:manualLayout>
      </c:layout>
      <c:overlay val="0"/>
      <c:spPr>
        <a:noFill/>
        <a:ln>
          <a:noFill/>
        </a:ln>
      </c:spPr>
    </c:title>
    <c:autoTitleDeleted val="0"/>
    <c:plotArea>
      <c:lineChart>
        <c:grouping val="standard"/>
        <c:varyColors val="0"/>
        <c:ser>
          <c:idx val="0"/>
          <c:order val="0"/>
          <c:tx>
            <c:strRef>
              <c:f>label 0</c:f>
              <c:strCache>
                <c:ptCount val="1"/>
                <c:pt idx="0">
                  <c:v>Loss if True</c:v>
                </c:pt>
              </c:strCache>
            </c:strRef>
          </c:tx>
          <c:spPr>
            <a:solidFill>
              <a:srgbClr val="0071c5"/>
            </a:solidFill>
            <a:ln w="63360">
              <a:solidFill>
                <a:srgbClr val="0071c5"/>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0</c:f>
              <c:numCache>
                <c:formatCode>General</c:formatCode>
                <c:ptCount val="27"/>
                <c:pt idx="0">
                  <c:v>5</c:v>
                </c:pt>
                <c:pt idx="1">
                  <c:v>4</c:v>
                </c:pt>
                <c:pt idx="2">
                  <c:v>3</c:v>
                </c:pt>
                <c:pt idx="3">
                  <c:v>2</c:v>
                </c:pt>
                <c:pt idx="4">
                  <c:v>1.30102999566398</c:v>
                </c:pt>
                <c:pt idx="5">
                  <c:v>1</c:v>
                </c:pt>
                <c:pt idx="6">
                  <c:v>0.823908740944319</c:v>
                </c:pt>
                <c:pt idx="7">
                  <c:v>0.698970004336019</c:v>
                </c:pt>
                <c:pt idx="8">
                  <c:v>0.602059991327962</c:v>
                </c:pt>
                <c:pt idx="9">
                  <c:v>0.522878745280338</c:v>
                </c:pt>
                <c:pt idx="10">
                  <c:v>0.455931955649724</c:v>
                </c:pt>
                <c:pt idx="11">
                  <c:v>0.397940008672038</c:v>
                </c:pt>
                <c:pt idx="12">
                  <c:v>0.346787486224656</c:v>
                </c:pt>
                <c:pt idx="13">
                  <c:v>0.301029995663981</c:v>
                </c:pt>
                <c:pt idx="14">
                  <c:v>0.259637310505756</c:v>
                </c:pt>
                <c:pt idx="15">
                  <c:v>0.221848749616356</c:v>
                </c:pt>
                <c:pt idx="16">
                  <c:v>0.187086643357144</c:v>
                </c:pt>
                <c:pt idx="17">
                  <c:v>0.154901959985743</c:v>
                </c:pt>
                <c:pt idx="18">
                  <c:v>0.1249387366083</c:v>
                </c:pt>
                <c:pt idx="19">
                  <c:v>0.0969100130080564</c:v>
                </c:pt>
                <c:pt idx="20">
                  <c:v>0.0705810742857073</c:v>
                </c:pt>
                <c:pt idx="21">
                  <c:v>0.0457574905606751</c:v>
                </c:pt>
                <c:pt idx="22">
                  <c:v>0.0222763947111523</c:v>
                </c:pt>
                <c:pt idx="23">
                  <c:v>0.00436480540245009</c:v>
                </c:pt>
                <c:pt idx="24">
                  <c:v>0.000434511774017692</c:v>
                </c:pt>
                <c:pt idx="25">
                  <c:v>4.34316198075056E-005</c:v>
                </c:pt>
                <c:pt idx="26">
                  <c:v>4.34296653388161E-006</c:v>
                </c:pt>
              </c:numCache>
            </c:numRef>
          </c:val>
          <c:smooth val="1"/>
        </c:ser>
        <c:ser>
          <c:idx val="1"/>
          <c:order val="1"/>
          <c:tx>
            <c:strRef>
              <c:f>label 1</c:f>
              <c:strCache>
                <c:ptCount val="1"/>
                <c:pt idx="0">
                  <c:v>Loss if False</c:v>
                </c:pt>
              </c:strCache>
            </c:strRef>
          </c:tx>
          <c:spPr>
            <a:solidFill>
              <a:srgbClr val="9a4216"/>
            </a:solidFill>
            <a:ln w="54000">
              <a:solidFill>
                <a:srgbClr val="9a4216"/>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1</c:f>
              <c:numCache>
                <c:formatCode>General</c:formatCode>
                <c:ptCount val="27"/>
                <c:pt idx="0">
                  <c:v>4.34296653388161E-006</c:v>
                </c:pt>
                <c:pt idx="1">
                  <c:v>4.34316198075056E-005</c:v>
                </c:pt>
                <c:pt idx="2">
                  <c:v>0.000434511774017692</c:v>
                </c:pt>
                <c:pt idx="3">
                  <c:v>0.00436480540245009</c:v>
                </c:pt>
                <c:pt idx="4">
                  <c:v>0.0222763947111523</c:v>
                </c:pt>
                <c:pt idx="5">
                  <c:v>0.0457574905606751</c:v>
                </c:pt>
                <c:pt idx="6">
                  <c:v>0.0705810742857073</c:v>
                </c:pt>
                <c:pt idx="7">
                  <c:v>0.0969100130080564</c:v>
                </c:pt>
                <c:pt idx="8">
                  <c:v>0.1249387366083</c:v>
                </c:pt>
                <c:pt idx="9">
                  <c:v>0.154901959985743</c:v>
                </c:pt>
                <c:pt idx="10">
                  <c:v>0.187086643357144</c:v>
                </c:pt>
                <c:pt idx="11">
                  <c:v>0.221848749616356</c:v>
                </c:pt>
                <c:pt idx="12">
                  <c:v>0.259637310505756</c:v>
                </c:pt>
                <c:pt idx="13">
                  <c:v>0.301029995663981</c:v>
                </c:pt>
                <c:pt idx="14">
                  <c:v>0.346787486224656</c:v>
                </c:pt>
                <c:pt idx="15">
                  <c:v>0.397940008672038</c:v>
                </c:pt>
                <c:pt idx="16">
                  <c:v>0.455931955649724</c:v>
                </c:pt>
                <c:pt idx="17">
                  <c:v>0.522878745280338</c:v>
                </c:pt>
                <c:pt idx="18">
                  <c:v>0.602059991327962</c:v>
                </c:pt>
                <c:pt idx="19">
                  <c:v>0.698970004336019</c:v>
                </c:pt>
                <c:pt idx="20">
                  <c:v>0.823908740944319</c:v>
                </c:pt>
                <c:pt idx="21">
                  <c:v>1</c:v>
                </c:pt>
                <c:pt idx="22">
                  <c:v>1.30102999566398</c:v>
                </c:pt>
                <c:pt idx="23">
                  <c:v>2</c:v>
                </c:pt>
                <c:pt idx="24">
                  <c:v>3</c:v>
                </c:pt>
                <c:pt idx="25">
                  <c:v>4.00000000000005</c:v>
                </c:pt>
                <c:pt idx="26">
                  <c:v>5.00000000000198</c:v>
                </c:pt>
              </c:numCache>
            </c:numRef>
          </c:val>
          <c:smooth val="1"/>
        </c:ser>
        <c:hiLowLines>
          <c:spPr>
            <a:ln>
              <a:noFill/>
            </a:ln>
          </c:spPr>
        </c:hiLowLines>
        <c:marker val="0"/>
        <c:axId val="59150723"/>
        <c:axId val="91594807"/>
      </c:lineChart>
      <c:catAx>
        <c:axId val="59150723"/>
        <c:scaling>
          <c:orientation val="minMax"/>
        </c:scaling>
        <c:delete val="0"/>
        <c:axPos val="b"/>
        <c:title>
          <c:tx>
            <c:rich>
              <a:bodyPr rot="0"/>
              <a:lstStyle/>
              <a:p>
                <a:pPr>
                  <a:defRPr b="0" lang="en-US" sz="1600" spc="-1" strike="noStrike">
                    <a:solidFill>
                      <a:srgbClr val="000000"/>
                    </a:solidFill>
                    <a:latin typeface="Trebuchet MS"/>
                  </a:defRPr>
                </a:pPr>
                <a:r>
                  <a:rPr b="0" lang="en-US" sz="1600" spc="-1" strike="noStrike">
                    <a:solidFill>
                      <a:srgbClr val="000000"/>
                    </a:solidFill>
                    <a:latin typeface="Trebuchet MS"/>
                  </a:rPr>
                  <a:t>Assigned Probability</a:t>
                </a:r>
              </a:p>
            </c:rich>
          </c:tx>
          <c:layout>
            <c:manualLayout>
              <c:xMode val="edge"/>
              <c:yMode val="edge"/>
              <c:x val="0.287063953488372"/>
              <c:y val="0.799415039154637"/>
            </c:manualLayout>
          </c:layout>
          <c:overlay val="0"/>
          <c:spPr>
            <a:noFill/>
            <a:ln>
              <a:noFill/>
            </a:ln>
          </c:spPr>
        </c:title>
        <c:numFmt formatCode="[$-409]mm/dd/yyyy" sourceLinked="1"/>
        <c:majorTickMark val="none"/>
        <c:minorTickMark val="none"/>
        <c:tickLblPos val="nextTo"/>
        <c:spPr>
          <a:ln w="9360">
            <a:solidFill>
              <a:srgbClr val="ffffff"/>
            </a:solidFill>
            <a:round/>
          </a:ln>
        </c:spPr>
        <c:txPr>
          <a:bodyPr/>
          <a:lstStyle/>
          <a:p>
            <a:pPr>
              <a:defRPr b="0" sz="1400" spc="-1" strike="noStrike">
                <a:solidFill>
                  <a:srgbClr val="000000"/>
                </a:solidFill>
                <a:latin typeface="Trebuchet MS"/>
              </a:defRPr>
            </a:pPr>
          </a:p>
        </c:txPr>
        <c:crossAx val="91594807"/>
        <c:crosses val="autoZero"/>
        <c:auto val="1"/>
        <c:lblAlgn val="ctr"/>
        <c:lblOffset val="100"/>
        <c:noMultiLvlLbl val="0"/>
      </c:catAx>
      <c:valAx>
        <c:axId val="91594807"/>
        <c:scaling>
          <c:orientation val="minMax"/>
        </c:scaling>
        <c:delete val="0"/>
        <c:axPos val="l"/>
        <c:majorGridlines>
          <c:spPr>
            <a:ln w="9360">
              <a:solidFill>
                <a:srgbClr val="ffffff"/>
              </a:solidFill>
              <a:round/>
            </a:ln>
          </c:spPr>
        </c:majorGridlines>
        <c:title>
          <c:tx>
            <c:rich>
              <a:bodyPr rot="-5400000"/>
              <a:lstStyle/>
              <a:p>
                <a:pPr>
                  <a:defRPr b="0" lang="en-US" sz="1600" spc="-1" strike="noStrike">
                    <a:solidFill>
                      <a:srgbClr val="000000"/>
                    </a:solidFill>
                    <a:latin typeface="Trebuchet MS"/>
                  </a:defRPr>
                </a:pPr>
                <a:r>
                  <a:rPr b="0" lang="en-US" sz="1600" spc="-1" strike="noStrike">
                    <a:solidFill>
                      <a:srgbClr val="000000"/>
                    </a:solidFill>
                    <a:latin typeface="Trebuchet MS"/>
                  </a:rPr>
                  <a:t>Loss</a:t>
                </a:r>
              </a:p>
            </c:rich>
          </c:tx>
          <c:overlay val="0"/>
          <c:spPr>
            <a:noFill/>
            <a:ln>
              <a:noFill/>
            </a:ln>
          </c:spPr>
        </c:title>
        <c:numFmt formatCode="General" sourceLinked="0"/>
        <c:majorTickMark val="none"/>
        <c:minorTickMark val="none"/>
        <c:tickLblPos val="nextTo"/>
        <c:spPr>
          <a:ln w="9360">
            <a:noFill/>
          </a:ln>
        </c:spPr>
        <c:txPr>
          <a:bodyPr/>
          <a:lstStyle/>
          <a:p>
            <a:pPr>
              <a:defRPr b="0" sz="1400" spc="-1" strike="noStrike">
                <a:solidFill>
                  <a:srgbClr val="000000"/>
                </a:solidFill>
                <a:latin typeface="Trebuchet MS"/>
              </a:defRPr>
            </a:pPr>
          </a:p>
        </c:txPr>
        <c:crossAx val="59150723"/>
        <c:crosses val="autoZero"/>
        <c:crossBetween val="midCat"/>
      </c:valAx>
      <c:spPr>
        <a:noFill/>
        <a:ln>
          <a:noFill/>
        </a:ln>
      </c:spPr>
    </c:plotArea>
    <c:legend>
      <c:legendPos val="b"/>
      <c:overlay val="0"/>
      <c:spPr>
        <a:noFill/>
        <a:ln>
          <a:noFill/>
        </a:ln>
      </c:spPr>
      <c:txPr>
        <a:bodyPr/>
        <a:lstStyle/>
        <a:p>
          <a:pPr>
            <a:defRPr b="0" sz="1600" spc="-1" strike="noStrike">
              <a:solidFill>
                <a:srgbClr val="000000"/>
              </a:solidFill>
              <a:latin typeface="Trebuchet MS"/>
            </a:defRPr>
          </a:pPr>
        </a:p>
      </c:txPr>
    </c:legend>
    <c:plotVisOnly val="1"/>
    <c:dispBlanksAs val="gap"/>
  </c:chart>
  <c:spPr>
    <a:noFill/>
    <a:ln w="9360">
      <a:noFill/>
    </a:ln>
  </c:spPr>
</c:chartSpace>
</file>

<file path=ppt/charts/chart2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Y-Red</c:v>
                </c:pt>
              </c:strCache>
            </c:strRef>
          </c:tx>
          <c:spPr>
            <a:solidFill>
              <a:srgbClr val="0071c5"/>
            </a:solidFill>
            <a:ln w="28440">
              <a:noFill/>
            </a:ln>
          </c:spPr>
          <c:marker>
            <c:symbol val="circle"/>
            <c:size val="15"/>
            <c:spPr>
              <a:solidFill>
                <a:srgbClr val="0071c5"/>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4"/>
                <c:pt idx="0">
                  <c:v>1</c:v>
                </c:pt>
                <c:pt idx="1">
                  <c:v>1</c:v>
                </c:pt>
                <c:pt idx="2">
                  <c:v>2</c:v>
                </c:pt>
                <c:pt idx="3">
                  <c:v>0.5</c:v>
                </c:pt>
              </c:numCache>
            </c:numRef>
          </c:xVal>
          <c:yVal>
            <c:numRef>
              <c:f>0</c:f>
              <c:numCache>
                <c:formatCode>General</c:formatCode>
                <c:ptCount val="4"/>
                <c:pt idx="0">
                  <c:v>1</c:v>
                </c:pt>
                <c:pt idx="1">
                  <c:v>2</c:v>
                </c:pt>
                <c:pt idx="2">
                  <c:v>1</c:v>
                </c:pt>
                <c:pt idx="3">
                  <c:v>0.5</c:v>
                </c:pt>
              </c:numCache>
            </c:numRef>
          </c:yVal>
          <c:smooth val="0"/>
        </c:ser>
        <c:ser>
          <c:idx val="1"/>
          <c:order val="1"/>
          <c:tx>
            <c:strRef>
              <c:f>label 2</c:f>
              <c:strCache>
                <c:ptCount val="1"/>
                <c:pt idx="0">
                  <c:v>Y-Blue</c:v>
                </c:pt>
              </c:strCache>
            </c:strRef>
          </c:tx>
          <c:spPr>
            <a:solidFill>
              <a:srgbClr val="9a4216"/>
            </a:solidFill>
            <a:ln w="25560">
              <a:noFill/>
            </a:ln>
          </c:spPr>
          <c:marker>
            <c:symbol val="circle"/>
            <c:size val="15"/>
            <c:spPr>
              <a:solidFill>
                <a:srgbClr val="9a4216"/>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4"/>
                <c:pt idx="0">
                  <c:v>2</c:v>
                </c:pt>
                <c:pt idx="1">
                  <c:v>3</c:v>
                </c:pt>
                <c:pt idx="2">
                  <c:v>3</c:v>
                </c:pt>
                <c:pt idx="3">
                  <c:v>2.5</c:v>
                </c:pt>
              </c:numCache>
            </c:numRef>
          </c:xVal>
          <c:yVal>
            <c:numRef>
              <c:f>2</c:f>
              <c:numCache>
                <c:formatCode>General</c:formatCode>
                <c:ptCount val="4"/>
                <c:pt idx="0">
                  <c:v>3</c:v>
                </c:pt>
                <c:pt idx="1">
                  <c:v>3</c:v>
                </c:pt>
                <c:pt idx="2">
                  <c:v>2</c:v>
                </c:pt>
                <c:pt idx="3">
                  <c:v>2.5</c:v>
                </c:pt>
              </c:numCache>
            </c:numRef>
          </c:yVal>
          <c:smooth val="0"/>
        </c:ser>
        <c:axId val="23852918"/>
        <c:axId val="18590435"/>
      </c:scatterChart>
      <c:valAx>
        <c:axId val="23852918"/>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18590435"/>
        <c:crosses val="autoZero"/>
        <c:crossBetween val="midCat"/>
      </c:valAx>
      <c:valAx>
        <c:axId val="18590435"/>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23852918"/>
        <c:crosses val="autoZero"/>
        <c:crossBetween val="midCat"/>
        <c:majorUnit val="1"/>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24.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Cross Entropy
 Blue Point Prediction</a:t>
            </a:r>
          </a:p>
        </c:rich>
      </c:tx>
      <c:layout>
        <c:manualLayout>
          <c:xMode val="edge"/>
          <c:yMode val="edge"/>
          <c:x val="0.257371262458472"/>
          <c:y val="0.025757146900651"/>
        </c:manualLayout>
      </c:layout>
      <c:overlay val="0"/>
      <c:spPr>
        <a:noFill/>
        <a:ln>
          <a:noFill/>
        </a:ln>
      </c:spPr>
    </c:title>
    <c:autoTitleDeleted val="0"/>
    <c:plotArea>
      <c:lineChart>
        <c:grouping val="standard"/>
        <c:varyColors val="0"/>
        <c:ser>
          <c:idx val="0"/>
          <c:order val="0"/>
          <c:tx>
            <c:strRef>
              <c:f>label 0</c:f>
              <c:strCache>
                <c:ptCount val="1"/>
                <c:pt idx="0">
                  <c:v>Loss if True</c:v>
                </c:pt>
              </c:strCache>
            </c:strRef>
          </c:tx>
          <c:spPr>
            <a:solidFill>
              <a:srgbClr val="0071c5"/>
            </a:solidFill>
            <a:ln w="63360">
              <a:solidFill>
                <a:srgbClr val="0071c5"/>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0</c:f>
              <c:numCache>
                <c:formatCode>General</c:formatCode>
                <c:ptCount val="27"/>
                <c:pt idx="0">
                  <c:v>5</c:v>
                </c:pt>
                <c:pt idx="1">
                  <c:v>4</c:v>
                </c:pt>
                <c:pt idx="2">
                  <c:v>3</c:v>
                </c:pt>
                <c:pt idx="3">
                  <c:v>2</c:v>
                </c:pt>
                <c:pt idx="4">
                  <c:v>1.30102999566398</c:v>
                </c:pt>
                <c:pt idx="5">
                  <c:v>1</c:v>
                </c:pt>
                <c:pt idx="6">
                  <c:v>0.823908740944319</c:v>
                </c:pt>
                <c:pt idx="7">
                  <c:v>0.698970004336019</c:v>
                </c:pt>
                <c:pt idx="8">
                  <c:v>0.602059991327962</c:v>
                </c:pt>
                <c:pt idx="9">
                  <c:v>0.522878745280338</c:v>
                </c:pt>
                <c:pt idx="10">
                  <c:v>0.455931955649724</c:v>
                </c:pt>
                <c:pt idx="11">
                  <c:v>0.397940008672038</c:v>
                </c:pt>
                <c:pt idx="12">
                  <c:v>0.346787486224656</c:v>
                </c:pt>
                <c:pt idx="13">
                  <c:v>0.301029995663981</c:v>
                </c:pt>
                <c:pt idx="14">
                  <c:v>0.259637310505756</c:v>
                </c:pt>
                <c:pt idx="15">
                  <c:v>0.221848749616356</c:v>
                </c:pt>
                <c:pt idx="16">
                  <c:v>0.187086643357144</c:v>
                </c:pt>
                <c:pt idx="17">
                  <c:v>0.154901959985743</c:v>
                </c:pt>
                <c:pt idx="18">
                  <c:v>0.1249387366083</c:v>
                </c:pt>
                <c:pt idx="19">
                  <c:v>0.0969100130080564</c:v>
                </c:pt>
                <c:pt idx="20">
                  <c:v>0.0705810742857073</c:v>
                </c:pt>
                <c:pt idx="21">
                  <c:v>0.0457574905606751</c:v>
                </c:pt>
                <c:pt idx="22">
                  <c:v>0.0222763947111523</c:v>
                </c:pt>
                <c:pt idx="23">
                  <c:v>0.00436480540245009</c:v>
                </c:pt>
                <c:pt idx="24">
                  <c:v>0.000434511774017692</c:v>
                </c:pt>
                <c:pt idx="25">
                  <c:v>4.34316198075056E-005</c:v>
                </c:pt>
                <c:pt idx="26">
                  <c:v>4.34296653388161E-006</c:v>
                </c:pt>
              </c:numCache>
            </c:numRef>
          </c:val>
          <c:smooth val="1"/>
        </c:ser>
        <c:ser>
          <c:idx val="1"/>
          <c:order val="1"/>
          <c:tx>
            <c:strRef>
              <c:f>label 1</c:f>
              <c:strCache>
                <c:ptCount val="1"/>
                <c:pt idx="0">
                  <c:v>Loss if False</c:v>
                </c:pt>
              </c:strCache>
            </c:strRef>
          </c:tx>
          <c:spPr>
            <a:solidFill>
              <a:srgbClr val="9a4216"/>
            </a:solidFill>
            <a:ln w="54000">
              <a:solidFill>
                <a:srgbClr val="9a4216"/>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1</c:f>
              <c:numCache>
                <c:formatCode>General</c:formatCode>
                <c:ptCount val="27"/>
                <c:pt idx="0">
                  <c:v>4.34296653388161E-006</c:v>
                </c:pt>
                <c:pt idx="1">
                  <c:v>4.34316198075056E-005</c:v>
                </c:pt>
                <c:pt idx="2">
                  <c:v>0.000434511774017692</c:v>
                </c:pt>
                <c:pt idx="3">
                  <c:v>0.00436480540245009</c:v>
                </c:pt>
                <c:pt idx="4">
                  <c:v>0.0222763947111523</c:v>
                </c:pt>
                <c:pt idx="5">
                  <c:v>0.0457574905606751</c:v>
                </c:pt>
                <c:pt idx="6">
                  <c:v>0.0705810742857073</c:v>
                </c:pt>
                <c:pt idx="7">
                  <c:v>0.0969100130080564</c:v>
                </c:pt>
                <c:pt idx="8">
                  <c:v>0.1249387366083</c:v>
                </c:pt>
                <c:pt idx="9">
                  <c:v>0.154901959985743</c:v>
                </c:pt>
                <c:pt idx="10">
                  <c:v>0.187086643357144</c:v>
                </c:pt>
                <c:pt idx="11">
                  <c:v>0.221848749616356</c:v>
                </c:pt>
                <c:pt idx="12">
                  <c:v>0.259637310505756</c:v>
                </c:pt>
                <c:pt idx="13">
                  <c:v>0.301029995663981</c:v>
                </c:pt>
                <c:pt idx="14">
                  <c:v>0.346787486224656</c:v>
                </c:pt>
                <c:pt idx="15">
                  <c:v>0.397940008672038</c:v>
                </c:pt>
                <c:pt idx="16">
                  <c:v>0.455931955649724</c:v>
                </c:pt>
                <c:pt idx="17">
                  <c:v>0.522878745280338</c:v>
                </c:pt>
                <c:pt idx="18">
                  <c:v>0.602059991327962</c:v>
                </c:pt>
                <c:pt idx="19">
                  <c:v>0.698970004336019</c:v>
                </c:pt>
                <c:pt idx="20">
                  <c:v>0.823908740944319</c:v>
                </c:pt>
                <c:pt idx="21">
                  <c:v>1</c:v>
                </c:pt>
                <c:pt idx="22">
                  <c:v>1.30102999566398</c:v>
                </c:pt>
                <c:pt idx="23">
                  <c:v>2</c:v>
                </c:pt>
                <c:pt idx="24">
                  <c:v>3</c:v>
                </c:pt>
                <c:pt idx="25">
                  <c:v>4.00000000000005</c:v>
                </c:pt>
                <c:pt idx="26">
                  <c:v>5.00000000000198</c:v>
                </c:pt>
              </c:numCache>
            </c:numRef>
          </c:val>
          <c:smooth val="1"/>
        </c:ser>
        <c:hiLowLines>
          <c:spPr>
            <a:ln>
              <a:noFill/>
            </a:ln>
          </c:spPr>
        </c:hiLowLines>
        <c:marker val="0"/>
        <c:axId val="6287903"/>
        <c:axId val="34282801"/>
      </c:lineChart>
      <c:catAx>
        <c:axId val="6287903"/>
        <c:scaling>
          <c:orientation val="minMax"/>
        </c:scaling>
        <c:delete val="0"/>
        <c:axPos val="b"/>
        <c:title>
          <c:tx>
            <c:rich>
              <a:bodyPr rot="0"/>
              <a:lstStyle/>
              <a:p>
                <a:pPr>
                  <a:defRPr b="0" lang="en-US" sz="1600" spc="-1" strike="noStrike">
                    <a:solidFill>
                      <a:srgbClr val="000000"/>
                    </a:solidFill>
                    <a:latin typeface="Trebuchet MS"/>
                  </a:defRPr>
                </a:pPr>
                <a:r>
                  <a:rPr b="0" lang="en-US" sz="1600" spc="-1" strike="noStrike">
                    <a:solidFill>
                      <a:srgbClr val="000000"/>
                    </a:solidFill>
                    <a:latin typeface="Trebuchet MS"/>
                  </a:rPr>
                  <a:t>Assigned Probability</a:t>
                </a:r>
              </a:p>
            </c:rich>
          </c:tx>
          <c:layout>
            <c:manualLayout>
              <c:xMode val="edge"/>
              <c:yMode val="edge"/>
              <c:x val="0.287063953488372"/>
              <c:y val="0.799415039154637"/>
            </c:manualLayout>
          </c:layout>
          <c:overlay val="0"/>
          <c:spPr>
            <a:noFill/>
            <a:ln>
              <a:noFill/>
            </a:ln>
          </c:spPr>
        </c:title>
        <c:numFmt formatCode="[$-409]mm/dd/yyyy" sourceLinked="1"/>
        <c:majorTickMark val="none"/>
        <c:minorTickMark val="none"/>
        <c:tickLblPos val="nextTo"/>
        <c:spPr>
          <a:ln w="9360">
            <a:solidFill>
              <a:srgbClr val="ffffff"/>
            </a:solidFill>
            <a:round/>
          </a:ln>
        </c:spPr>
        <c:txPr>
          <a:bodyPr/>
          <a:lstStyle/>
          <a:p>
            <a:pPr>
              <a:defRPr b="0" sz="1400" spc="-1" strike="noStrike">
                <a:solidFill>
                  <a:srgbClr val="000000"/>
                </a:solidFill>
                <a:latin typeface="Trebuchet MS"/>
              </a:defRPr>
            </a:pPr>
          </a:p>
        </c:txPr>
        <c:crossAx val="34282801"/>
        <c:crosses val="autoZero"/>
        <c:auto val="1"/>
        <c:lblAlgn val="ctr"/>
        <c:lblOffset val="100"/>
        <c:noMultiLvlLbl val="0"/>
      </c:catAx>
      <c:valAx>
        <c:axId val="34282801"/>
        <c:scaling>
          <c:orientation val="minMax"/>
        </c:scaling>
        <c:delete val="0"/>
        <c:axPos val="l"/>
        <c:majorGridlines>
          <c:spPr>
            <a:ln w="9360">
              <a:solidFill>
                <a:srgbClr val="ffffff"/>
              </a:solidFill>
              <a:round/>
            </a:ln>
          </c:spPr>
        </c:majorGridlines>
        <c:title>
          <c:tx>
            <c:rich>
              <a:bodyPr rot="-5400000"/>
              <a:lstStyle/>
              <a:p>
                <a:pPr>
                  <a:defRPr b="0" lang="en-US" sz="1600" spc="-1" strike="noStrike">
                    <a:solidFill>
                      <a:srgbClr val="000000"/>
                    </a:solidFill>
                    <a:latin typeface="Trebuchet MS"/>
                  </a:defRPr>
                </a:pPr>
                <a:r>
                  <a:rPr b="0" lang="en-US" sz="1600" spc="-1" strike="noStrike">
                    <a:solidFill>
                      <a:srgbClr val="000000"/>
                    </a:solidFill>
                    <a:latin typeface="Trebuchet MS"/>
                  </a:rPr>
                  <a:t>Loss</a:t>
                </a:r>
              </a:p>
            </c:rich>
          </c:tx>
          <c:overlay val="0"/>
          <c:spPr>
            <a:noFill/>
            <a:ln>
              <a:noFill/>
            </a:ln>
          </c:spPr>
        </c:title>
        <c:numFmt formatCode="General" sourceLinked="0"/>
        <c:majorTickMark val="none"/>
        <c:minorTickMark val="none"/>
        <c:tickLblPos val="nextTo"/>
        <c:spPr>
          <a:ln w="9360">
            <a:noFill/>
          </a:ln>
        </c:spPr>
        <c:txPr>
          <a:bodyPr/>
          <a:lstStyle/>
          <a:p>
            <a:pPr>
              <a:defRPr b="0" sz="1400" spc="-1" strike="noStrike">
                <a:solidFill>
                  <a:srgbClr val="000000"/>
                </a:solidFill>
                <a:latin typeface="Trebuchet MS"/>
              </a:defRPr>
            </a:pPr>
          </a:p>
        </c:txPr>
        <c:crossAx val="6287903"/>
        <c:crosses val="autoZero"/>
        <c:crossBetween val="midCat"/>
      </c:valAx>
      <c:spPr>
        <a:noFill/>
        <a:ln>
          <a:noFill/>
        </a:ln>
      </c:spPr>
    </c:plotArea>
    <c:legend>
      <c:legendPos val="b"/>
      <c:overlay val="0"/>
      <c:spPr>
        <a:noFill/>
        <a:ln>
          <a:noFill/>
        </a:ln>
      </c:spPr>
      <c:txPr>
        <a:bodyPr/>
        <a:lstStyle/>
        <a:p>
          <a:pPr>
            <a:defRPr b="0" sz="1600" spc="-1" strike="noStrike">
              <a:solidFill>
                <a:srgbClr val="000000"/>
              </a:solidFill>
              <a:latin typeface="Trebuchet MS"/>
            </a:defRPr>
          </a:pPr>
        </a:p>
      </c:txPr>
    </c:legend>
    <c:plotVisOnly val="1"/>
    <c:dispBlanksAs val="gap"/>
  </c:chart>
  <c:spPr>
    <a:noFill/>
    <a:ln w="9360">
      <a:noFill/>
    </a:ln>
  </c:spPr>
</c:chartSpace>
</file>

<file path=ppt/charts/chart2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Y-Red</c:v>
                </c:pt>
              </c:strCache>
            </c:strRef>
          </c:tx>
          <c:spPr>
            <a:solidFill>
              <a:srgbClr val="0071c5"/>
            </a:solidFill>
            <a:ln w="28440">
              <a:noFill/>
            </a:ln>
          </c:spPr>
          <c:marker>
            <c:symbol val="circle"/>
            <c:size val="15"/>
            <c:spPr>
              <a:solidFill>
                <a:srgbClr val="0071c5"/>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4"/>
                <c:pt idx="0">
                  <c:v>1</c:v>
                </c:pt>
                <c:pt idx="1">
                  <c:v>1</c:v>
                </c:pt>
                <c:pt idx="2">
                  <c:v>2</c:v>
                </c:pt>
                <c:pt idx="3">
                  <c:v>0.5</c:v>
                </c:pt>
              </c:numCache>
            </c:numRef>
          </c:xVal>
          <c:yVal>
            <c:numRef>
              <c:f>0</c:f>
              <c:numCache>
                <c:formatCode>General</c:formatCode>
                <c:ptCount val="4"/>
                <c:pt idx="0">
                  <c:v>1</c:v>
                </c:pt>
                <c:pt idx="1">
                  <c:v>2</c:v>
                </c:pt>
                <c:pt idx="2">
                  <c:v>1</c:v>
                </c:pt>
                <c:pt idx="3">
                  <c:v>0.5</c:v>
                </c:pt>
              </c:numCache>
            </c:numRef>
          </c:yVal>
          <c:smooth val="0"/>
        </c:ser>
        <c:ser>
          <c:idx val="1"/>
          <c:order val="1"/>
          <c:tx>
            <c:strRef>
              <c:f>label 2</c:f>
              <c:strCache>
                <c:ptCount val="1"/>
                <c:pt idx="0">
                  <c:v>Y-Blue</c:v>
                </c:pt>
              </c:strCache>
            </c:strRef>
          </c:tx>
          <c:spPr>
            <a:solidFill>
              <a:srgbClr val="9a4216"/>
            </a:solidFill>
            <a:ln w="25560">
              <a:noFill/>
            </a:ln>
          </c:spPr>
          <c:marker>
            <c:symbol val="circle"/>
            <c:size val="15"/>
            <c:spPr>
              <a:solidFill>
                <a:srgbClr val="9a4216"/>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4"/>
                <c:pt idx="0">
                  <c:v>2</c:v>
                </c:pt>
                <c:pt idx="1">
                  <c:v>3</c:v>
                </c:pt>
                <c:pt idx="2">
                  <c:v>3</c:v>
                </c:pt>
                <c:pt idx="3">
                  <c:v>2.5</c:v>
                </c:pt>
              </c:numCache>
            </c:numRef>
          </c:xVal>
          <c:yVal>
            <c:numRef>
              <c:f>2</c:f>
              <c:numCache>
                <c:formatCode>General</c:formatCode>
                <c:ptCount val="4"/>
                <c:pt idx="0">
                  <c:v>3</c:v>
                </c:pt>
                <c:pt idx="1">
                  <c:v>3</c:v>
                </c:pt>
                <c:pt idx="2">
                  <c:v>2</c:v>
                </c:pt>
                <c:pt idx="3">
                  <c:v>2.5</c:v>
                </c:pt>
              </c:numCache>
            </c:numRef>
          </c:yVal>
          <c:smooth val="0"/>
        </c:ser>
        <c:axId val="46931087"/>
        <c:axId val="70383926"/>
      </c:scatterChart>
      <c:valAx>
        <c:axId val="46931087"/>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70383926"/>
        <c:crosses val="autoZero"/>
        <c:crossBetween val="midCat"/>
      </c:valAx>
      <c:valAx>
        <c:axId val="70383926"/>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46931087"/>
        <c:crosses val="autoZero"/>
        <c:crossBetween val="midCat"/>
        <c:majorUnit val="1"/>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2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Cross Entropy
 Blue Point Prediction</a:t>
            </a:r>
          </a:p>
        </c:rich>
      </c:tx>
      <c:layout>
        <c:manualLayout>
          <c:xMode val="edge"/>
          <c:yMode val="edge"/>
          <c:x val="0.257371262458472"/>
          <c:y val="0.025757146900651"/>
        </c:manualLayout>
      </c:layout>
      <c:overlay val="0"/>
      <c:spPr>
        <a:noFill/>
        <a:ln>
          <a:noFill/>
        </a:ln>
      </c:spPr>
    </c:title>
    <c:autoTitleDeleted val="0"/>
    <c:plotArea>
      <c:lineChart>
        <c:grouping val="standard"/>
        <c:varyColors val="0"/>
        <c:ser>
          <c:idx val="0"/>
          <c:order val="0"/>
          <c:tx>
            <c:strRef>
              <c:f>label 0</c:f>
              <c:strCache>
                <c:ptCount val="1"/>
                <c:pt idx="0">
                  <c:v>Loss if True</c:v>
                </c:pt>
              </c:strCache>
            </c:strRef>
          </c:tx>
          <c:spPr>
            <a:solidFill>
              <a:srgbClr val="0071c5"/>
            </a:solidFill>
            <a:ln w="63360">
              <a:solidFill>
                <a:srgbClr val="0071c5"/>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0</c:f>
              <c:numCache>
                <c:formatCode>General</c:formatCode>
                <c:ptCount val="27"/>
                <c:pt idx="0">
                  <c:v>5</c:v>
                </c:pt>
                <c:pt idx="1">
                  <c:v>4</c:v>
                </c:pt>
                <c:pt idx="2">
                  <c:v>3</c:v>
                </c:pt>
                <c:pt idx="3">
                  <c:v>2</c:v>
                </c:pt>
                <c:pt idx="4">
                  <c:v>1.30102999566398</c:v>
                </c:pt>
                <c:pt idx="5">
                  <c:v>1</c:v>
                </c:pt>
                <c:pt idx="6">
                  <c:v>0.823908740944319</c:v>
                </c:pt>
                <c:pt idx="7">
                  <c:v>0.698970004336019</c:v>
                </c:pt>
                <c:pt idx="8">
                  <c:v>0.602059991327962</c:v>
                </c:pt>
                <c:pt idx="9">
                  <c:v>0.522878745280338</c:v>
                </c:pt>
                <c:pt idx="10">
                  <c:v>0.455931955649724</c:v>
                </c:pt>
                <c:pt idx="11">
                  <c:v>0.397940008672038</c:v>
                </c:pt>
                <c:pt idx="12">
                  <c:v>0.346787486224656</c:v>
                </c:pt>
                <c:pt idx="13">
                  <c:v>0.301029995663981</c:v>
                </c:pt>
                <c:pt idx="14">
                  <c:v>0.259637310505756</c:v>
                </c:pt>
                <c:pt idx="15">
                  <c:v>0.221848749616356</c:v>
                </c:pt>
                <c:pt idx="16">
                  <c:v>0.187086643357144</c:v>
                </c:pt>
                <c:pt idx="17">
                  <c:v>0.154901959985743</c:v>
                </c:pt>
                <c:pt idx="18">
                  <c:v>0.1249387366083</c:v>
                </c:pt>
                <c:pt idx="19">
                  <c:v>0.0969100130080564</c:v>
                </c:pt>
                <c:pt idx="20">
                  <c:v>0.0705810742857073</c:v>
                </c:pt>
                <c:pt idx="21">
                  <c:v>0.0457574905606751</c:v>
                </c:pt>
                <c:pt idx="22">
                  <c:v>0.0222763947111523</c:v>
                </c:pt>
                <c:pt idx="23">
                  <c:v>0.00436480540245009</c:v>
                </c:pt>
                <c:pt idx="24">
                  <c:v>0.000434511774017692</c:v>
                </c:pt>
                <c:pt idx="25">
                  <c:v>4.34316198075056E-005</c:v>
                </c:pt>
                <c:pt idx="26">
                  <c:v>4.34296653388161E-006</c:v>
                </c:pt>
              </c:numCache>
            </c:numRef>
          </c:val>
          <c:smooth val="1"/>
        </c:ser>
        <c:ser>
          <c:idx val="1"/>
          <c:order val="1"/>
          <c:tx>
            <c:strRef>
              <c:f>label 1</c:f>
              <c:strCache>
                <c:ptCount val="1"/>
                <c:pt idx="0">
                  <c:v>Loss if False</c:v>
                </c:pt>
              </c:strCache>
            </c:strRef>
          </c:tx>
          <c:spPr>
            <a:solidFill>
              <a:srgbClr val="9a4216"/>
            </a:solidFill>
            <a:ln w="54000">
              <a:solidFill>
                <a:srgbClr val="9a4216"/>
              </a:solidFill>
              <a:round/>
            </a:ln>
          </c:spPr>
          <c:marker>
            <c:symbol val="none"/>
          </c:marker>
          <c:dLbls>
            <c:txPr>
              <a:bodyPr/>
              <a:lstStyle/>
              <a:p>
                <a:pPr>
                  <a:defRPr b="0" sz="10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27"/>
                <c:pt idx="0">
                  <c:v>0</c:v>
                </c:pt>
                <c:pt idx="1">
                  <c:v>0</c:v>
                </c:pt>
                <c:pt idx="2">
                  <c:v>0</c:v>
                </c:pt>
                <c:pt idx="3">
                  <c:v>0.01</c:v>
                </c:pt>
                <c:pt idx="4">
                  <c:v>0.05</c:v>
                </c:pt>
                <c:pt idx="5">
                  <c:v>0.1</c:v>
                </c:pt>
                <c:pt idx="6">
                  <c:v>0.15</c:v>
                </c:pt>
                <c:pt idx="7">
                  <c:v>0.2</c:v>
                </c:pt>
                <c:pt idx="8">
                  <c:v>0.25</c:v>
                </c:pt>
                <c:pt idx="9">
                  <c:v>0.3</c:v>
                </c:pt>
                <c:pt idx="10">
                  <c:v>0.35</c:v>
                </c:pt>
                <c:pt idx="11">
                  <c:v>0.4</c:v>
                </c:pt>
                <c:pt idx="12">
                  <c:v>0.45</c:v>
                </c:pt>
                <c:pt idx="13">
                  <c:v>0.5</c:v>
                </c:pt>
                <c:pt idx="14">
                  <c:v>0.55</c:v>
                </c:pt>
                <c:pt idx="15">
                  <c:v>0.6</c:v>
                </c:pt>
                <c:pt idx="16">
                  <c:v>0.65</c:v>
                </c:pt>
                <c:pt idx="17">
                  <c:v>0.7</c:v>
                </c:pt>
                <c:pt idx="18">
                  <c:v>0.75</c:v>
                </c:pt>
                <c:pt idx="19">
                  <c:v>0.8</c:v>
                </c:pt>
                <c:pt idx="20">
                  <c:v>0.85</c:v>
                </c:pt>
                <c:pt idx="21">
                  <c:v>0.9</c:v>
                </c:pt>
                <c:pt idx="22">
                  <c:v>0.95</c:v>
                </c:pt>
                <c:pt idx="23">
                  <c:v>0.99</c:v>
                </c:pt>
                <c:pt idx="24">
                  <c:v>1</c:v>
                </c:pt>
                <c:pt idx="25">
                  <c:v>1</c:v>
                </c:pt>
                <c:pt idx="26">
                  <c:v>1</c:v>
                </c:pt>
              </c:strCache>
            </c:strRef>
          </c:cat>
          <c:val>
            <c:numRef>
              <c:f>1</c:f>
              <c:numCache>
                <c:formatCode>General</c:formatCode>
                <c:ptCount val="27"/>
                <c:pt idx="0">
                  <c:v>4.34296653388161E-006</c:v>
                </c:pt>
                <c:pt idx="1">
                  <c:v>4.34316198075056E-005</c:v>
                </c:pt>
                <c:pt idx="2">
                  <c:v>0.000434511774017692</c:v>
                </c:pt>
                <c:pt idx="3">
                  <c:v>0.00436480540245009</c:v>
                </c:pt>
                <c:pt idx="4">
                  <c:v>0.0222763947111523</c:v>
                </c:pt>
                <c:pt idx="5">
                  <c:v>0.0457574905606751</c:v>
                </c:pt>
                <c:pt idx="6">
                  <c:v>0.0705810742857073</c:v>
                </c:pt>
                <c:pt idx="7">
                  <c:v>0.0969100130080564</c:v>
                </c:pt>
                <c:pt idx="8">
                  <c:v>0.1249387366083</c:v>
                </c:pt>
                <c:pt idx="9">
                  <c:v>0.154901959985743</c:v>
                </c:pt>
                <c:pt idx="10">
                  <c:v>0.187086643357144</c:v>
                </c:pt>
                <c:pt idx="11">
                  <c:v>0.221848749616356</c:v>
                </c:pt>
                <c:pt idx="12">
                  <c:v>0.259637310505756</c:v>
                </c:pt>
                <c:pt idx="13">
                  <c:v>0.301029995663981</c:v>
                </c:pt>
                <c:pt idx="14">
                  <c:v>0.346787486224656</c:v>
                </c:pt>
                <c:pt idx="15">
                  <c:v>0.397940008672038</c:v>
                </c:pt>
                <c:pt idx="16">
                  <c:v>0.455931955649724</c:v>
                </c:pt>
                <c:pt idx="17">
                  <c:v>0.522878745280338</c:v>
                </c:pt>
                <c:pt idx="18">
                  <c:v>0.602059991327962</c:v>
                </c:pt>
                <c:pt idx="19">
                  <c:v>0.698970004336019</c:v>
                </c:pt>
                <c:pt idx="20">
                  <c:v>0.823908740944319</c:v>
                </c:pt>
                <c:pt idx="21">
                  <c:v>1</c:v>
                </c:pt>
                <c:pt idx="22">
                  <c:v>1.30102999566398</c:v>
                </c:pt>
                <c:pt idx="23">
                  <c:v>2</c:v>
                </c:pt>
                <c:pt idx="24">
                  <c:v>3</c:v>
                </c:pt>
                <c:pt idx="25">
                  <c:v>4.00000000000005</c:v>
                </c:pt>
                <c:pt idx="26">
                  <c:v>5.00000000000198</c:v>
                </c:pt>
              </c:numCache>
            </c:numRef>
          </c:val>
          <c:smooth val="1"/>
        </c:ser>
        <c:hiLowLines>
          <c:spPr>
            <a:ln>
              <a:noFill/>
            </a:ln>
          </c:spPr>
        </c:hiLowLines>
        <c:marker val="0"/>
        <c:axId val="52067857"/>
        <c:axId val="11799200"/>
      </c:lineChart>
      <c:catAx>
        <c:axId val="52067857"/>
        <c:scaling>
          <c:orientation val="minMax"/>
        </c:scaling>
        <c:delete val="0"/>
        <c:axPos val="b"/>
        <c:title>
          <c:tx>
            <c:rich>
              <a:bodyPr rot="0"/>
              <a:lstStyle/>
              <a:p>
                <a:pPr>
                  <a:defRPr b="0" lang="en-US" sz="1600" spc="-1" strike="noStrike">
                    <a:solidFill>
                      <a:srgbClr val="000000"/>
                    </a:solidFill>
                    <a:latin typeface="Trebuchet MS"/>
                  </a:defRPr>
                </a:pPr>
                <a:r>
                  <a:rPr b="0" lang="en-US" sz="1600" spc="-1" strike="noStrike">
                    <a:solidFill>
                      <a:srgbClr val="000000"/>
                    </a:solidFill>
                    <a:latin typeface="Trebuchet MS"/>
                  </a:rPr>
                  <a:t>Assigned Probability</a:t>
                </a:r>
              </a:p>
            </c:rich>
          </c:tx>
          <c:layout>
            <c:manualLayout>
              <c:xMode val="edge"/>
              <c:yMode val="edge"/>
              <c:x val="0.287063953488372"/>
              <c:y val="0.799415039154637"/>
            </c:manualLayout>
          </c:layout>
          <c:overlay val="0"/>
          <c:spPr>
            <a:noFill/>
            <a:ln>
              <a:noFill/>
            </a:ln>
          </c:spPr>
        </c:title>
        <c:numFmt formatCode="[$-409]mm/dd/yyyy" sourceLinked="1"/>
        <c:majorTickMark val="none"/>
        <c:minorTickMark val="none"/>
        <c:tickLblPos val="nextTo"/>
        <c:spPr>
          <a:ln w="9360">
            <a:solidFill>
              <a:srgbClr val="ffffff"/>
            </a:solidFill>
            <a:round/>
          </a:ln>
        </c:spPr>
        <c:txPr>
          <a:bodyPr/>
          <a:lstStyle/>
          <a:p>
            <a:pPr>
              <a:defRPr b="0" sz="1400" spc="-1" strike="noStrike">
                <a:solidFill>
                  <a:srgbClr val="000000"/>
                </a:solidFill>
                <a:latin typeface="Trebuchet MS"/>
              </a:defRPr>
            </a:pPr>
          </a:p>
        </c:txPr>
        <c:crossAx val="11799200"/>
        <c:crosses val="autoZero"/>
        <c:auto val="1"/>
        <c:lblAlgn val="ctr"/>
        <c:lblOffset val="100"/>
        <c:noMultiLvlLbl val="0"/>
      </c:catAx>
      <c:valAx>
        <c:axId val="11799200"/>
        <c:scaling>
          <c:orientation val="minMax"/>
        </c:scaling>
        <c:delete val="0"/>
        <c:axPos val="l"/>
        <c:majorGridlines>
          <c:spPr>
            <a:ln w="9360">
              <a:solidFill>
                <a:srgbClr val="ffffff"/>
              </a:solidFill>
              <a:round/>
            </a:ln>
          </c:spPr>
        </c:majorGridlines>
        <c:title>
          <c:tx>
            <c:rich>
              <a:bodyPr rot="-5400000"/>
              <a:lstStyle/>
              <a:p>
                <a:pPr>
                  <a:defRPr b="0" lang="en-US" sz="1600" spc="-1" strike="noStrike">
                    <a:solidFill>
                      <a:srgbClr val="000000"/>
                    </a:solidFill>
                    <a:latin typeface="Trebuchet MS"/>
                  </a:defRPr>
                </a:pPr>
                <a:r>
                  <a:rPr b="0" lang="en-US" sz="1600" spc="-1" strike="noStrike">
                    <a:solidFill>
                      <a:srgbClr val="000000"/>
                    </a:solidFill>
                    <a:latin typeface="Trebuchet MS"/>
                  </a:rPr>
                  <a:t>Loss</a:t>
                </a:r>
              </a:p>
            </c:rich>
          </c:tx>
          <c:overlay val="0"/>
          <c:spPr>
            <a:noFill/>
            <a:ln>
              <a:noFill/>
            </a:ln>
          </c:spPr>
        </c:title>
        <c:numFmt formatCode="General" sourceLinked="0"/>
        <c:majorTickMark val="none"/>
        <c:minorTickMark val="none"/>
        <c:tickLblPos val="nextTo"/>
        <c:spPr>
          <a:ln w="9360">
            <a:noFill/>
          </a:ln>
        </c:spPr>
        <c:txPr>
          <a:bodyPr/>
          <a:lstStyle/>
          <a:p>
            <a:pPr>
              <a:defRPr b="0" sz="1400" spc="-1" strike="noStrike">
                <a:solidFill>
                  <a:srgbClr val="000000"/>
                </a:solidFill>
                <a:latin typeface="Trebuchet MS"/>
              </a:defRPr>
            </a:pPr>
          </a:p>
        </c:txPr>
        <c:crossAx val="52067857"/>
        <c:crosses val="autoZero"/>
        <c:crossBetween val="midCat"/>
      </c:valAx>
      <c:spPr>
        <a:noFill/>
        <a:ln>
          <a:noFill/>
        </a:ln>
      </c:spPr>
    </c:plotArea>
    <c:legend>
      <c:legendPos val="b"/>
      <c:overlay val="0"/>
      <c:spPr>
        <a:noFill/>
        <a:ln>
          <a:noFill/>
        </a:ln>
      </c:spPr>
      <c:txPr>
        <a:bodyPr/>
        <a:lstStyle/>
        <a:p>
          <a:pPr>
            <a:defRPr b="0" sz="1600" spc="-1" strike="noStrike">
              <a:solidFill>
                <a:srgbClr val="000000"/>
              </a:solidFill>
              <a:latin typeface="Trebuchet MS"/>
            </a:defRPr>
          </a:pPr>
        </a:p>
      </c:txPr>
    </c:legend>
    <c:plotVisOnly val="1"/>
    <c:dispBlanksAs val="gap"/>
  </c:chart>
  <c:spPr>
    <a:noFill/>
    <a:ln w="9360">
      <a:noFill/>
    </a:ln>
  </c:spPr>
</c:chartSpace>
</file>

<file path=ppt/charts/chart2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Y-Red</c:v>
                </c:pt>
              </c:strCache>
            </c:strRef>
          </c:tx>
          <c:spPr>
            <a:solidFill>
              <a:srgbClr val="0071c5"/>
            </a:solidFill>
            <a:ln w="28440">
              <a:noFill/>
            </a:ln>
          </c:spPr>
          <c:marker>
            <c:symbol val="circle"/>
            <c:size val="15"/>
            <c:spPr>
              <a:solidFill>
                <a:srgbClr val="0071c5"/>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4"/>
                <c:pt idx="0">
                  <c:v>1</c:v>
                </c:pt>
                <c:pt idx="1">
                  <c:v>1</c:v>
                </c:pt>
                <c:pt idx="2">
                  <c:v>2</c:v>
                </c:pt>
                <c:pt idx="3">
                  <c:v>0.5</c:v>
                </c:pt>
              </c:numCache>
            </c:numRef>
          </c:xVal>
          <c:yVal>
            <c:numRef>
              <c:f>0</c:f>
              <c:numCache>
                <c:formatCode>General</c:formatCode>
                <c:ptCount val="4"/>
                <c:pt idx="0">
                  <c:v>1</c:v>
                </c:pt>
                <c:pt idx="1">
                  <c:v>2</c:v>
                </c:pt>
                <c:pt idx="2">
                  <c:v>1</c:v>
                </c:pt>
                <c:pt idx="3">
                  <c:v>0.5</c:v>
                </c:pt>
              </c:numCache>
            </c:numRef>
          </c:yVal>
          <c:smooth val="0"/>
        </c:ser>
        <c:ser>
          <c:idx val="1"/>
          <c:order val="1"/>
          <c:tx>
            <c:strRef>
              <c:f>label 2</c:f>
              <c:strCache>
                <c:ptCount val="1"/>
                <c:pt idx="0">
                  <c:v>Y-Blue</c:v>
                </c:pt>
              </c:strCache>
            </c:strRef>
          </c:tx>
          <c:spPr>
            <a:solidFill>
              <a:srgbClr val="9a4216"/>
            </a:solidFill>
            <a:ln w="25560">
              <a:noFill/>
            </a:ln>
          </c:spPr>
          <c:marker>
            <c:symbol val="circle"/>
            <c:size val="15"/>
            <c:spPr>
              <a:solidFill>
                <a:srgbClr val="9a4216"/>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3</c:f>
              <c:numCache>
                <c:formatCode>General</c:formatCode>
                <c:ptCount val="4"/>
                <c:pt idx="0">
                  <c:v>2</c:v>
                </c:pt>
                <c:pt idx="1">
                  <c:v>3</c:v>
                </c:pt>
                <c:pt idx="2">
                  <c:v>3</c:v>
                </c:pt>
                <c:pt idx="3">
                  <c:v>2.5</c:v>
                </c:pt>
              </c:numCache>
            </c:numRef>
          </c:xVal>
          <c:yVal>
            <c:numRef>
              <c:f>2</c:f>
              <c:numCache>
                <c:formatCode>General</c:formatCode>
                <c:ptCount val="4"/>
                <c:pt idx="0">
                  <c:v>3</c:v>
                </c:pt>
                <c:pt idx="1">
                  <c:v>3</c:v>
                </c:pt>
                <c:pt idx="2">
                  <c:v>2</c:v>
                </c:pt>
                <c:pt idx="3">
                  <c:v>2.5</c:v>
                </c:pt>
              </c:numCache>
            </c:numRef>
          </c:yVal>
          <c:smooth val="0"/>
        </c:ser>
        <c:axId val="5860748"/>
        <c:axId val="62244907"/>
      </c:scatterChart>
      <c:valAx>
        <c:axId val="5860748"/>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62244907"/>
        <c:crosses val="autoZero"/>
        <c:crossBetween val="midCat"/>
      </c:valAx>
      <c:valAx>
        <c:axId val="62244907"/>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ffffff"/>
            </a:solidFill>
            <a:round/>
          </a:ln>
        </c:spPr>
        <c:txPr>
          <a:bodyPr/>
          <a:lstStyle/>
          <a:p>
            <a:pPr>
              <a:defRPr b="0" sz="1800" spc="-1" strike="noStrike">
                <a:solidFill>
                  <a:srgbClr val="000000"/>
                </a:solidFill>
                <a:latin typeface="Trebuchet MS"/>
              </a:defRPr>
            </a:pPr>
          </a:p>
        </c:txPr>
        <c:crossAx val="5860748"/>
        <c:crosses val="autoZero"/>
        <c:crossBetween val="midCat"/>
        <c:majorUnit val="1"/>
      </c:valAx>
      <c:spPr>
        <a:solidFill>
          <a:srgbClr val="ffffff"/>
        </a:solidFill>
        <a:ln>
          <a:noFill/>
        </a:ln>
      </c:spPr>
    </c:plotArea>
    <c:plotVisOnly val="1"/>
    <c:dispBlanksAs val="gap"/>
  </c:chart>
  <c:spPr>
    <a:solidFill>
      <a:srgbClr val="f2f2f2"/>
    </a:solidFill>
    <a:ln w="9360">
      <a:solidFill>
        <a:srgbClr val="000000"/>
      </a:solidFill>
      <a:round/>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10734448"/>
        <c:axId val="73579750"/>
      </c:scatterChart>
      <c:valAx>
        <c:axId val="10734448"/>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73579750"/>
        <c:crosses val="autoZero"/>
        <c:crossBetween val="midCat"/>
      </c:valAx>
      <c:valAx>
        <c:axId val="73579750"/>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10734448"/>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4911834"/>
        <c:axId val="37273916"/>
      </c:scatterChart>
      <c:valAx>
        <c:axId val="4911834"/>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37273916"/>
        <c:crosses val="autoZero"/>
        <c:crossBetween val="midCat"/>
      </c:valAx>
      <c:valAx>
        <c:axId val="37273916"/>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39779402949287"/>
              <c:y val="0.341166936790924"/>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4911834"/>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22420992"/>
        <c:axId val="83361522"/>
      </c:scatterChart>
      <c:valAx>
        <c:axId val="22420992"/>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83361522"/>
        <c:crosses val="autoZero"/>
        <c:crossBetween val="midCat"/>
      </c:valAx>
      <c:valAx>
        <c:axId val="83361522"/>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39779402949287"/>
              <c:y val="0.341166936790924"/>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22420992"/>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7860982"/>
        <c:axId val="52293051"/>
      </c:scatterChart>
      <c:valAx>
        <c:axId val="7860982"/>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52293051"/>
        <c:crosses val="autoZero"/>
        <c:crossBetween val="midCat"/>
      </c:valAx>
      <c:valAx>
        <c:axId val="52293051"/>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7860982"/>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33364261"/>
        <c:axId val="23486424"/>
      </c:scatterChart>
      <c:valAx>
        <c:axId val="33364261"/>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23486424"/>
        <c:crosses val="autoZero"/>
        <c:crossBetween val="midCat"/>
      </c:valAx>
      <c:valAx>
        <c:axId val="23486424"/>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33364261"/>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Y-Values</c:v>
                </c:pt>
              </c:strCache>
            </c:strRef>
          </c:tx>
          <c:spPr>
            <a:solidFill>
              <a:srgbClr val="008564"/>
            </a:solidFill>
            <a:ln w="28440">
              <a:noFill/>
            </a:ln>
          </c:spPr>
          <c:marker>
            <c:symbol val="circle"/>
            <c:size val="5"/>
            <c:spPr>
              <a:solidFill>
                <a:srgbClr val="008564"/>
              </a:solidFill>
            </c:spPr>
          </c:marker>
          <c:dLbls>
            <c:txPr>
              <a:bodyPr/>
              <a:lstStyle/>
              <a:p>
                <a:pPr>
                  <a:defRPr b="0" sz="1800" spc="-1" strike="noStrike">
                    <a:solidFill>
                      <a:srgbClr val="000000"/>
                    </a:solidFill>
                    <a:latin typeface="Trebuchet MS"/>
                  </a:defRPr>
                </a:pPr>
              </a:p>
            </c:txPr>
            <c:dLblPos val="r"/>
            <c:showLegendKey val="0"/>
            <c:showVal val="0"/>
            <c:showCatName val="0"/>
            <c:showSerName val="0"/>
            <c:showPercent val="0"/>
            <c:separator>; </c:separator>
            <c:showLeaderLines val="0"/>
          </c:dLbls>
          <c:xVal>
            <c:numRef>
              <c:f>1</c:f>
              <c:numCache>
                <c:formatCode>General</c:formatCode>
                <c:ptCount val="3"/>
                <c:pt idx="0">
                  <c:v>1</c:v>
                </c:pt>
                <c:pt idx="1">
                  <c:v>2</c:v>
                </c:pt>
                <c:pt idx="2">
                  <c:v>2.6</c:v>
                </c:pt>
              </c:numCache>
            </c:numRef>
          </c:xVal>
          <c:yVal>
            <c:numRef>
              <c:f>0</c:f>
              <c:numCache>
                <c:formatCode>General</c:formatCode>
                <c:ptCount val="3"/>
                <c:pt idx="0">
                  <c:v>3</c:v>
                </c:pt>
                <c:pt idx="1">
                  <c:v>5</c:v>
                </c:pt>
              </c:numCache>
            </c:numRef>
          </c:yVal>
          <c:smooth val="0"/>
        </c:ser>
        <c:axId val="89133575"/>
        <c:axId val="28548517"/>
      </c:scatterChart>
      <c:valAx>
        <c:axId val="89133575"/>
        <c:scaling>
          <c:orientation val="minMax"/>
        </c:scaling>
        <c:delete val="0"/>
        <c:axPos val="b"/>
        <c:majorGridlines>
          <c:spPr>
            <a:ln w="9360">
              <a:solidFill>
                <a:srgbClr val="ffffff"/>
              </a:solidFill>
              <a:round/>
            </a:ln>
          </c:spPr>
        </c:majorGridlines>
        <c:title>
          <c:tx>
            <c:rich>
              <a:bodyPr rot="0"/>
              <a:lstStyle/>
              <a:p>
                <a:pPr>
                  <a:defRPr b="0" lang="en-US" sz="1800" spc="-1" strike="noStrike">
                    <a:solidFill>
                      <a:srgbClr val="000000"/>
                    </a:solidFill>
                    <a:latin typeface="Trebuchet MS"/>
                  </a:defRPr>
                </a:pPr>
                <a:r>
                  <a:rPr b="0" lang="en-US" sz="1800" spc="-1" strike="noStrike">
                    <a:solidFill>
                      <a:srgbClr val="000000"/>
                    </a:solidFill>
                    <a:latin typeface="Trebuchet MS"/>
                  </a:rPr>
                  <a:t>x</a:t>
                </a:r>
              </a:p>
            </c:rich>
          </c:tx>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28548517"/>
        <c:crosses val="autoZero"/>
        <c:crossBetween val="midCat"/>
      </c:valAx>
      <c:valAx>
        <c:axId val="28548517"/>
        <c:scaling>
          <c:orientation val="minMax"/>
        </c:scaling>
        <c:delete val="0"/>
        <c:axPos val="l"/>
        <c:majorGridlines>
          <c:spPr>
            <a:ln w="9360">
              <a:solidFill>
                <a:srgbClr val="ffffff"/>
              </a:solidFill>
              <a:round/>
            </a:ln>
          </c:spPr>
        </c:majorGridlines>
        <c:title>
          <c:tx>
            <c:rich>
              <a:bodyPr rot="-5400000"/>
              <a:lstStyle/>
              <a:p>
                <a:pPr>
                  <a:defRPr b="0" lang="en-US" sz="1800" spc="-1" strike="noStrike">
                    <a:solidFill>
                      <a:srgbClr val="000000"/>
                    </a:solidFill>
                    <a:latin typeface="Trebuchet MS"/>
                  </a:defRPr>
                </a:pPr>
                <a:r>
                  <a:rPr b="0" lang="en-US" sz="1800" spc="-1" strike="noStrike">
                    <a:solidFill>
                      <a:srgbClr val="000000"/>
                    </a:solidFill>
                    <a:latin typeface="Trebuchet MS"/>
                  </a:rPr>
                  <a:t>y</a:t>
                </a:r>
              </a:p>
            </c:rich>
          </c:tx>
          <c:layout>
            <c:manualLayout>
              <c:xMode val="edge"/>
              <c:yMode val="edge"/>
              <c:x val="0.000253646163601775"/>
              <c:y val="0.341218448526497"/>
            </c:manualLayout>
          </c:layout>
          <c:overlay val="0"/>
          <c:spPr>
            <a:noFill/>
            <a:ln>
              <a:noFill/>
            </a:ln>
          </c:spPr>
        </c:title>
        <c:numFmt formatCode="General" sourceLinked="0"/>
        <c:majorTickMark val="none"/>
        <c:minorTickMark val="none"/>
        <c:tickLblPos val="nextTo"/>
        <c:spPr>
          <a:ln w="9360">
            <a:solidFill>
              <a:srgbClr val="cdcdcd"/>
            </a:solidFill>
            <a:round/>
          </a:ln>
        </c:spPr>
        <c:txPr>
          <a:bodyPr/>
          <a:lstStyle/>
          <a:p>
            <a:pPr>
              <a:defRPr b="0" sz="1800" spc="-1" strike="noStrike">
                <a:solidFill>
                  <a:srgbClr val="000000"/>
                </a:solidFill>
                <a:latin typeface="Trebuchet MS"/>
              </a:defRPr>
            </a:pPr>
          </a:p>
        </c:txPr>
        <c:crossAx val="89133575"/>
        <c:crosses val="autoZero"/>
        <c:crossBetween val="midCat"/>
      </c:valAx>
      <c:spPr>
        <a:solidFill>
          <a:srgbClr val="f2f2f2"/>
        </a:solidFill>
        <a:ln>
          <a:noFill/>
        </a:ln>
      </c:spPr>
    </c:plotArea>
    <c:plotVisOnly val="1"/>
    <c:dispBlanksAs val="gap"/>
  </c:chart>
  <c:spPr>
    <a:noFill/>
    <a:ln w="9360">
      <a:solidFill>
        <a:srgbClr val="cdcdcd"/>
      </a:solidFill>
      <a:round/>
    </a:ln>
  </c:spPr>
</c:chartSpace>
</file>

<file path=ppt/charts/chart9.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627062706270627"/>
          <c:y val="0.102934921310081"/>
          <c:w val="0.921525485881922"/>
          <c:h val="0.749255635899617"/>
        </c:manualLayout>
      </c:layout>
      <c:lineChart>
        <c:grouping val="standard"/>
        <c:varyColors val="0"/>
        <c:ser>
          <c:idx val="0"/>
          <c:order val="0"/>
          <c:tx>
            <c:strRef>
              <c:f>label 0</c:f>
              <c:strCache>
                <c:ptCount val="1"/>
                <c:pt idx="0">
                  <c:v>Series 1</c:v>
                </c:pt>
              </c:strCache>
            </c:strRef>
          </c:tx>
          <c:spPr>
            <a:solidFill>
              <a:srgbClr val="008564"/>
            </a:solidFill>
            <a:ln w="28440">
              <a:solidFill>
                <a:srgbClr val="008564"/>
              </a:solidFill>
              <a:round/>
            </a:ln>
          </c:spPr>
          <c:marker>
            <c:symbol val="none"/>
          </c:marker>
          <c:dLbls>
            <c:txPr>
              <a:bodyPr/>
              <a:lstStyle/>
              <a:p>
                <a:pPr>
                  <a:defRPr b="0" sz="1600" spc="-1" strike="noStrike">
                    <a:solidFill>
                      <a:srgbClr val="000000"/>
                    </a:solidFill>
                    <a:latin typeface="Trebuchet MS"/>
                  </a:defRPr>
                </a:pPr>
              </a:p>
            </c:txPr>
            <c:dLblPos val="r"/>
            <c:showLegendKey val="0"/>
            <c:showVal val="0"/>
            <c:showCatName val="0"/>
            <c:showSerName val="0"/>
            <c:showPercent val="0"/>
            <c:separator>; </c:separator>
            <c:showLeaderLines val="0"/>
          </c:dLbls>
          <c:cat>
            <c:strRef>
              <c:f>categories</c:f>
              <c:strCache>
                <c:ptCount val="5"/>
                <c:pt idx="0">
                  <c:v>-10</c:v>
                </c:pt>
                <c:pt idx="1">
                  <c:v>-5</c:v>
                </c:pt>
                <c:pt idx="2">
                  <c:v>0</c:v>
                </c:pt>
                <c:pt idx="3">
                  <c:v>5</c:v>
                </c:pt>
                <c:pt idx="4">
                  <c:v>10</c:v>
                </c:pt>
              </c:strCache>
            </c:strRef>
          </c:cat>
          <c:val>
            <c:numRef>
              <c:f>0</c:f>
              <c:numCache>
                <c:formatCode>General</c:formatCode>
                <c:ptCount val="5"/>
                <c:pt idx="0">
                  <c:v>-10</c:v>
                </c:pt>
                <c:pt idx="1">
                  <c:v>-5</c:v>
                </c:pt>
                <c:pt idx="2">
                  <c:v>0</c:v>
                </c:pt>
                <c:pt idx="3">
                  <c:v>5</c:v>
                </c:pt>
                <c:pt idx="4">
                  <c:v>10</c:v>
                </c:pt>
              </c:numCache>
            </c:numRef>
          </c:val>
          <c:smooth val="0"/>
        </c:ser>
        <c:hiLowLines>
          <c:spPr>
            <a:ln>
              <a:noFill/>
            </a:ln>
          </c:spPr>
        </c:hiLowLines>
        <c:marker val="0"/>
        <c:axId val="5892361"/>
        <c:axId val="6733713"/>
      </c:lineChart>
      <c:catAx>
        <c:axId val="5892361"/>
        <c:scaling>
          <c:orientation val="minMax"/>
        </c:scaling>
        <c:delete val="0"/>
        <c:axPos val="b"/>
        <c:majorGridlines>
          <c:spPr>
            <a:ln w="9360">
              <a:solidFill>
                <a:srgbClr val="000000"/>
              </a:solidFill>
              <a:round/>
            </a:ln>
          </c:spPr>
        </c:majorGridlines>
        <c:numFmt formatCode="[$-409]mm/dd/yyyy" sourceLinked="1"/>
        <c:majorTickMark val="out"/>
        <c:minorTickMark val="none"/>
        <c:tickLblPos val="low"/>
        <c:spPr>
          <a:ln w="9360">
            <a:solidFill>
              <a:srgbClr val="000000"/>
            </a:solidFill>
            <a:round/>
          </a:ln>
        </c:spPr>
        <c:txPr>
          <a:bodyPr/>
          <a:lstStyle/>
          <a:p>
            <a:pPr>
              <a:defRPr b="0" sz="1600" spc="-1" strike="noStrike">
                <a:solidFill>
                  <a:srgbClr val="000000"/>
                </a:solidFill>
                <a:latin typeface="Trebuchet MS"/>
              </a:defRPr>
            </a:pPr>
          </a:p>
        </c:txPr>
        <c:crossAx val="6733713"/>
        <c:crosses val="autoZero"/>
        <c:auto val="1"/>
        <c:lblAlgn val="ctr"/>
        <c:lblOffset val="100"/>
        <c:noMultiLvlLbl val="0"/>
      </c:catAx>
      <c:valAx>
        <c:axId val="6733713"/>
        <c:scaling>
          <c:orientation val="minMax"/>
          <c:max val="10"/>
          <c:min val="-10"/>
        </c:scaling>
        <c:delete val="0"/>
        <c:axPos val="l"/>
        <c:majorGridlines>
          <c:spPr>
            <a:ln w="9360">
              <a:solidFill>
                <a:srgbClr val="000000"/>
              </a:solidFill>
              <a:round/>
            </a:ln>
          </c:spPr>
        </c:majorGridlines>
        <c:numFmt formatCode="General" sourceLinked="0"/>
        <c:majorTickMark val="out"/>
        <c:minorTickMark val="none"/>
        <c:tickLblPos val="nextTo"/>
        <c:spPr>
          <a:ln w="9360">
            <a:noFill/>
          </a:ln>
        </c:spPr>
        <c:txPr>
          <a:bodyPr/>
          <a:lstStyle/>
          <a:p>
            <a:pPr>
              <a:defRPr b="0" sz="1600" spc="-1" strike="noStrike">
                <a:solidFill>
                  <a:srgbClr val="000000"/>
                </a:solidFill>
                <a:latin typeface="Trebuchet MS"/>
              </a:defRPr>
            </a:pPr>
          </a:p>
        </c:txPr>
        <c:crossAx val="5892361"/>
        <c:crosses val="autoZero"/>
        <c:crossBetween val="midCat"/>
        <c:majorUnit val="5"/>
      </c:valAx>
      <c:spPr>
        <a:solidFill>
          <a:srgbClr val="ffffff"/>
        </a:solidFill>
        <a:ln>
          <a:noFill/>
        </a:ln>
      </c:spPr>
    </c:plotArea>
    <c:plotVisOnly val="1"/>
    <c:dispBlanksAs val="gap"/>
  </c:chart>
  <c:spPr>
    <a:solidFill>
      <a:srgbClr val="f2f2f2"/>
    </a:solidFill>
    <a:ln w="9360">
      <a:solidFill>
        <a:srgbClr val="000000"/>
      </a:solidFill>
      <a:round/>
    </a:ln>
  </c:spPr>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AAB5BCC2-6639-4888-B847-286F263200EE}">
      <dgm:prSet/>
      <dgm:spPr/>
      <dgm:t>
        <a:bodyPr/>
        <a:lstStyle/>
        <a:p>
          <a:r>
            <a:rPr lang="en-US" b="0" dirty="0">
              <a:solidFill>
                <a:schemeClr val="bg1"/>
              </a:solidFill>
            </a:rPr>
            <a:t>Edited our data (reshaped, normalized, to categorical)</a:t>
          </a:r>
          <a:endParaRPr lang="en-US" dirty="0">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dgm:t>
        <a:bodyPr/>
        <a:lstStyle/>
        <a:p>
          <a:endParaRPr lang="en-US">
            <a:solidFill>
              <a:schemeClr val="bg1"/>
            </a:solidFill>
          </a:endParaRPr>
        </a:p>
      </dgm:t>
    </dgm:pt>
    <dgm:pt modelId="{33C45B93-113E-423C-8ACE-37BE75B210DD}">
      <dgm:prSe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dgm:t>
        <a:bodyPr/>
        <a:lstStyle/>
        <a:p>
          <a:endParaRPr lang="en-US">
            <a:solidFill>
              <a:schemeClr val="bg1"/>
            </a:solidFill>
          </a:endParaRPr>
        </a:p>
      </dgm:t>
    </dgm:pt>
    <dgm:pt modelId="{424A37C3-A4B3-4FAB-AF42-1FF8544A3256}">
      <dgm:prSe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dgm:t>
        <a:bodyPr/>
        <a:lstStyle/>
        <a:p>
          <a:endParaRPr lang="en-US">
            <a:solidFill>
              <a:schemeClr val="bg1"/>
            </a:solidFill>
          </a:endParaRPr>
        </a:p>
      </dgm:t>
    </dgm:pt>
    <dgm:pt modelId="{6F5B7364-9E30-497E-9B22-C107C961E476}">
      <dgm:prSe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4CE98B37-5D1D-4697-8FD6-461B836B9E9B}">
      <dgm:prSet/>
      <dgm:spPr/>
      <dgm:t>
        <a:bodyPr/>
        <a:lstStyle/>
        <a:p>
          <a:r>
            <a:rPr lang="en-US" b="0" dirty="0">
              <a:solidFill>
                <a:schemeClr val="bg1"/>
              </a:solidFill>
            </a:rPr>
            <a:t>Loaded and visualized our data</a:t>
          </a:r>
          <a:endParaRPr lang="en-US" dirty="0">
            <a:solidFill>
              <a:schemeClr val="bg1"/>
            </a:solidFill>
          </a:endParaRPr>
        </a:p>
      </dgm:t>
    </dgm:pt>
    <dgm:pt modelId="{12CD40D2-A7D3-4B8E-8855-EC00F255CE95}" type="sibTrans" cxnId="{787798AA-A45D-49AA-9E5F-2121A3B4957B}">
      <dgm:prSet/>
      <dgm:spPr/>
      <dgm:t>
        <a:bodyPr/>
        <a:lstStyle/>
        <a:p>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custLinFactNeighborX="0">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dirty="0"/>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dirty="0">
              <a:solidFill>
                <a:schemeClr val="bg1"/>
              </a:solidFill>
            </a:rPr>
            <a:t>Which direction loss decreases the most </a:t>
          </a:r>
          <a:endParaRPr kumimoji="0" lang="en-US" b="0" i="1" u="none" strike="noStrike"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dirty="0"/>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Loaded and visualized our data</a:t>
          </a:r>
          <a:endParaRPr lang="en-US" sz="2000" kern="1200" dirty="0">
            <a:solidFill>
              <a:schemeClr val="bg1"/>
            </a:solidFill>
          </a:endParaRPr>
        </a:p>
      </dsp:txBody>
      <dsp:txXfrm>
        <a:off x="19606" y="19606"/>
        <a:ext cx="6859815" cy="630194"/>
      </dsp:txXfrm>
    </dsp:sp>
    <dsp:sp modelId="{AF70C9EC-DE63-4ACD-A40E-C9BA1541BE8E}">
      <dsp:nvSpPr>
        <dsp:cNvPr id="0" name=""/>
        <dsp:cNvSpPr/>
      </dsp:nvSpPr>
      <dsp:spPr>
        <a:xfrm>
          <a:off x="572048" y="76237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Edited our data (reshaped, normalized, to categorical)</a:t>
          </a:r>
          <a:endParaRPr lang="en-US" sz="2000" kern="1200" dirty="0">
            <a:solidFill>
              <a:schemeClr val="bg1"/>
            </a:solidFill>
          </a:endParaRPr>
        </a:p>
      </dsp:txBody>
      <dsp:txXfrm>
        <a:off x="591654" y="781985"/>
        <a:ext cx="6614102" cy="630194"/>
      </dsp:txXfrm>
    </dsp:sp>
    <dsp:sp modelId="{DA05AE45-6275-4FB7-9D08-4FBAB80BFD07}">
      <dsp:nvSpPr>
        <dsp:cNvPr id="0" name=""/>
        <dsp:cNvSpPr/>
      </dsp:nvSpPr>
      <dsp:spPr>
        <a:xfrm>
          <a:off x="1144097" y="152475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Created our model</a:t>
          </a:r>
          <a:endParaRPr lang="en-US" sz="2000" kern="1200">
            <a:solidFill>
              <a:schemeClr val="bg1"/>
            </a:solidFill>
          </a:endParaRPr>
        </a:p>
      </dsp:txBody>
      <dsp:txXfrm>
        <a:off x="1163703" y="1544365"/>
        <a:ext cx="6614102" cy="630194"/>
      </dsp:txXfrm>
    </dsp:sp>
    <dsp:sp modelId="{D839B528-2C6C-42ED-BE29-A18B353EF491}">
      <dsp:nvSpPr>
        <dsp:cNvPr id="0" name=""/>
        <dsp:cNvSpPr/>
      </dsp:nvSpPr>
      <dsp:spPr>
        <a:xfrm>
          <a:off x="1716145" y="228713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Compiled our model</a:t>
          </a:r>
          <a:endParaRPr lang="en-US" sz="2000" kern="1200">
            <a:solidFill>
              <a:schemeClr val="bg1"/>
            </a:solidFill>
          </a:endParaRPr>
        </a:p>
      </dsp:txBody>
      <dsp:txXfrm>
        <a:off x="1735751" y="2306744"/>
        <a:ext cx="6614102" cy="630194"/>
      </dsp:txXfrm>
    </dsp:sp>
    <dsp:sp modelId="{0FA59FEF-349A-4E2A-BE9F-BBEB2FF9B76C}">
      <dsp:nvSpPr>
        <dsp:cNvPr id="0" name=""/>
        <dsp:cNvSpPr/>
      </dsp:nvSpPr>
      <dsp:spPr>
        <a:xfrm>
          <a:off x="2288194" y="304951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Trained the model on our data</a:t>
          </a:r>
          <a:endParaRPr lang="en-US" sz="2000" kern="1200">
            <a:solidFill>
              <a:schemeClr val="bg1"/>
            </a:solidFill>
          </a:endParaRPr>
        </a:p>
      </dsp:txBody>
      <dsp:txXfrm>
        <a:off x="2307800" y="3069124"/>
        <a:ext cx="6614102" cy="630194"/>
      </dsp:txXfrm>
    </dsp:sp>
    <dsp:sp modelId="{4668774A-CB4F-4D77-A72A-97DA947BD20A}">
      <dsp:nvSpPr>
        <dsp:cNvPr id="0" name=""/>
        <dsp:cNvSpPr/>
      </dsp:nvSpPr>
      <dsp:spPr>
        <a:xfrm>
          <a:off x="7225363" y="48903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323264" y="489038"/>
        <a:ext cx="239312" cy="327423"/>
      </dsp:txXfrm>
    </dsp:sp>
    <dsp:sp modelId="{B5AF24C9-07BF-4DBC-A295-4D31BBCA5BCA}">
      <dsp:nvSpPr>
        <dsp:cNvPr id="0" name=""/>
        <dsp:cNvSpPr/>
      </dsp:nvSpPr>
      <dsp:spPr>
        <a:xfrm>
          <a:off x="7797411" y="125141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895312" y="1251418"/>
        <a:ext cx="239312" cy="327423"/>
      </dsp:txXfrm>
    </dsp:sp>
    <dsp:sp modelId="{C99423CD-B935-4C2B-B587-C2E97CA6D433}">
      <dsp:nvSpPr>
        <dsp:cNvPr id="0" name=""/>
        <dsp:cNvSpPr/>
      </dsp:nvSpPr>
      <dsp:spPr>
        <a:xfrm>
          <a:off x="8369460" y="2002641"/>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8467361" y="2002641"/>
        <a:ext cx="239312" cy="327423"/>
      </dsp:txXfrm>
    </dsp:sp>
    <dsp:sp modelId="{2A7CEBCC-65D6-47A0-8D1A-3C0E77F65903}">
      <dsp:nvSpPr>
        <dsp:cNvPr id="0" name=""/>
        <dsp:cNvSpPr/>
      </dsp:nvSpPr>
      <dsp:spPr>
        <a:xfrm>
          <a:off x="8941509" y="277245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9039410" y="2772458"/>
        <a:ext cx="239312" cy="32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dirty="0">
              <a:solidFill>
                <a:schemeClr val="bg1"/>
              </a:solidFill>
            </a:rPr>
            <a:t>Which direction loss decreases the most </a:t>
          </a:r>
          <a:endParaRPr kumimoji="0" lang="en-US" sz="1400" b="0" i="1" u="none" strike="noStrike" kern="1200" cap="none" spc="0" normalizeH="0" baseline="0" noProof="0" dirty="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dirty="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1018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Training data</a:t>
          </a:r>
          <a:endParaRPr lang="en-US" sz="2200" kern="1200"/>
        </a:p>
      </dsp:txBody>
      <dsp:txXfrm>
        <a:off x="25130" y="35311"/>
        <a:ext cx="4924075" cy="464540"/>
      </dsp:txXfrm>
    </dsp:sp>
    <dsp:sp modelId="{CFD24BE4-FAF5-4066-ACE3-D3D7356AF047}">
      <dsp:nvSpPr>
        <dsp:cNvPr id="0" name=""/>
        <dsp:cNvSpPr/>
      </dsp:nvSpPr>
      <dsp:spPr>
        <a:xfrm>
          <a:off x="0" y="524981"/>
          <a:ext cx="497433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Core dataset for the model to learn on</a:t>
          </a:r>
          <a:endParaRPr lang="en-US" sz="1700" kern="1200">
            <a:solidFill>
              <a:schemeClr val="bg1"/>
            </a:solidFill>
          </a:endParaRPr>
        </a:p>
      </dsp:txBody>
      <dsp:txXfrm>
        <a:off x="0" y="524981"/>
        <a:ext cx="4974335" cy="364320"/>
      </dsp:txXfrm>
    </dsp:sp>
    <dsp:sp modelId="{4E1C8BEE-390B-4937-8AFB-052E32B2C2E8}">
      <dsp:nvSpPr>
        <dsp:cNvPr id="0" name=""/>
        <dsp:cNvSpPr/>
      </dsp:nvSpPr>
      <dsp:spPr>
        <a:xfrm>
          <a:off x="0" y="88930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Validation data</a:t>
          </a:r>
          <a:endParaRPr lang="en-US" sz="2200" kern="1200"/>
        </a:p>
      </dsp:txBody>
      <dsp:txXfrm>
        <a:off x="25130" y="914431"/>
        <a:ext cx="4924075" cy="464540"/>
      </dsp:txXfrm>
    </dsp:sp>
    <dsp:sp modelId="{553D6C5E-89B3-4071-81A4-E2B299EE6237}">
      <dsp:nvSpPr>
        <dsp:cNvPr id="0" name=""/>
        <dsp:cNvSpPr/>
      </dsp:nvSpPr>
      <dsp:spPr>
        <a:xfrm>
          <a:off x="0" y="1404101"/>
          <a:ext cx="4974335"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New data for model to see if it truly understands (can generalize) </a:t>
          </a:r>
          <a:endParaRPr lang="en-US" sz="1700" kern="1200">
            <a:solidFill>
              <a:schemeClr val="bg1"/>
            </a:solidFill>
          </a:endParaRPr>
        </a:p>
      </dsp:txBody>
      <dsp:txXfrm>
        <a:off x="0" y="1404101"/>
        <a:ext cx="4974335" cy="512325"/>
      </dsp:txXfrm>
    </dsp:sp>
    <dsp:sp modelId="{501CB61A-1E8B-40E1-ACB0-220EACECD329}">
      <dsp:nvSpPr>
        <dsp:cNvPr id="0" name=""/>
        <dsp:cNvSpPr/>
      </dsp:nvSpPr>
      <dsp:spPr>
        <a:xfrm>
          <a:off x="0" y="1916426"/>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Overfitting</a:t>
          </a:r>
          <a:endParaRPr lang="en-US" sz="2200" kern="1200"/>
        </a:p>
      </dsp:txBody>
      <dsp:txXfrm>
        <a:off x="25130" y="1941556"/>
        <a:ext cx="4924075" cy="464540"/>
      </dsp:txXfrm>
    </dsp:sp>
    <dsp:sp modelId="{E14CE05A-3F29-4987-AE6A-E140B73C6E7B}">
      <dsp:nvSpPr>
        <dsp:cNvPr id="0" name=""/>
        <dsp:cNvSpPr/>
      </dsp:nvSpPr>
      <dsp:spPr>
        <a:xfrm>
          <a:off x="0" y="2431226"/>
          <a:ext cx="4974335" cy="125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When model performs well on the training data, but not the validation data (evidence of memorization)</a:t>
          </a:r>
          <a:endParaRPr lang="en-US" sz="1700" kern="1200">
            <a:solidFill>
              <a:schemeClr val="bg1"/>
            </a:solidFill>
          </a:endParaRPr>
        </a:p>
        <a:p>
          <a:pPr marL="171450" lvl="1" indent="-171450" algn="l" defTabSz="755650">
            <a:lnSpc>
              <a:spcPct val="90000"/>
            </a:lnSpc>
            <a:spcBef>
              <a:spcPct val="0"/>
            </a:spcBef>
            <a:spcAft>
              <a:spcPct val="20000"/>
            </a:spcAft>
            <a:buChar char="•"/>
          </a:pPr>
          <a:r>
            <a:rPr lang="en-US" sz="1700" b="0" kern="1200">
              <a:solidFill>
                <a:schemeClr val="bg1"/>
              </a:solidFill>
            </a:rPr>
            <a:t>Ideally the accuracy and loss should be similar between both datasets</a:t>
          </a:r>
          <a:endParaRPr lang="en-US" sz="1700" kern="1200">
            <a:solidFill>
              <a:schemeClr val="bg1"/>
            </a:solidFill>
          </a:endParaRPr>
        </a:p>
      </dsp:txBody>
      <dsp:txXfrm>
        <a:off x="0" y="2431226"/>
        <a:ext cx="4974335" cy="12523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3600" spc="-1" strike="noStrike">
                <a:solidFill>
                  <a:srgbClr val="ffffff"/>
                </a:solidFill>
                <a:latin typeface="Arial"/>
              </a:rPr>
              <a:t>Click to move the slide</a:t>
            </a:r>
            <a:endParaRPr b="0" lang="en-US" sz="3600" spc="-1" strike="noStrike">
              <a:solidFill>
                <a:srgbClr val="ffffff"/>
              </a:solidFill>
              <a:latin typeface="Arial"/>
            </a:endParaRPr>
          </a:p>
        </p:txBody>
      </p:sp>
      <p:sp>
        <p:nvSpPr>
          <p:cNvPr id="30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0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0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0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1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D2BE7E7-958F-4BCF-B623-58536DFB731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s://black.now.sh/"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3.xml"/><Relationship Id="rId3"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7.xml"/><Relationship Id="rId3"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406440" y="696960"/>
            <a:ext cx="6197400" cy="3485880"/>
          </a:xfrm>
          <a:prstGeom prst="rect">
            <a:avLst/>
          </a:prstGeom>
        </p:spPr>
      </p:sp>
      <p:sp>
        <p:nvSpPr>
          <p:cNvPr id="1071"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07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845793C7-7A1D-4BD8-817F-EF8139C3729B}"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406440" y="696960"/>
            <a:ext cx="6197400" cy="3485880"/>
          </a:xfrm>
          <a:prstGeom prst="rect">
            <a:avLst/>
          </a:prstGeom>
        </p:spPr>
      </p:sp>
      <p:sp>
        <p:nvSpPr>
          <p:cNvPr id="1098"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Our goal here is to find a line that can go through these points. That way, we can use that line to make predictions.</a:t>
            </a:r>
            <a:endParaRPr b="0" lang="en-US" sz="1100" spc="-1" strike="noStrike">
              <a:latin typeface="Arial"/>
            </a:endParaRPr>
          </a:p>
        </p:txBody>
      </p:sp>
      <p:sp>
        <p:nvSpPr>
          <p:cNvPr id="1099"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3F431CA6-E589-4D38-A3D8-87C442A244CD}"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406440" y="696960"/>
            <a:ext cx="6197400" cy="3485880"/>
          </a:xfrm>
          <a:prstGeom prst="rect">
            <a:avLst/>
          </a:prstGeom>
        </p:spPr>
      </p:sp>
      <p:sp>
        <p:nvSpPr>
          <p:cNvPr id="1101"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-1 for m and 5 for b to make things easier to visualize)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The y hat here (the one with the little hat), is going to be our estimate of the true value, y. Most of the time, our guess is going to be a bit off, so how do we correct it?</a:t>
            </a:r>
            <a:endParaRPr b="0" lang="en-US" sz="1100" spc="-1" strike="noStrike">
              <a:latin typeface="Arial"/>
            </a:endParaRPr>
          </a:p>
        </p:txBody>
      </p:sp>
      <p:sp>
        <p:nvSpPr>
          <p:cNvPr id="110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E7549239-027A-4D65-A0AF-158D01952BFD}"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406440" y="696960"/>
            <a:ext cx="6197400" cy="3485880"/>
          </a:xfrm>
          <a:prstGeom prst="rect">
            <a:avLst/>
          </a:prstGeom>
        </p:spPr>
      </p:sp>
      <p:sp>
        <p:nvSpPr>
          <p:cNvPr id="1104"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endParaRPr b="0" lang="en-US" sz="1100" spc="-1" strike="noStrike">
              <a:latin typeface="Arial"/>
            </a:endParaRPr>
          </a:p>
        </p:txBody>
      </p:sp>
      <p:sp>
        <p:nvSpPr>
          <p:cNvPr id="110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BA082EDC-A508-4DFB-AFC4-F075F84B66D8}"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406440" y="696960"/>
            <a:ext cx="6197400" cy="3485880"/>
          </a:xfrm>
          <a:prstGeom prst="rect">
            <a:avLst/>
          </a:prstGeom>
        </p:spPr>
      </p:sp>
      <p:sp>
        <p:nvSpPr>
          <p:cNvPr id="1107" name="PlaceHolder 2"/>
          <p:cNvSpPr>
            <a:spLocks noGrp="1"/>
          </p:cNvSpPr>
          <p:nvPr>
            <p:ph type="body"/>
          </p:nvPr>
        </p:nvSpPr>
        <p:spPr>
          <a:xfrm>
            <a:off x="700920" y="4415760"/>
            <a:ext cx="5608080" cy="4183200"/>
          </a:xfrm>
          <a:prstGeom prst="rect">
            <a:avLst/>
          </a:prstGeom>
        </p:spPr>
        <p:txBody>
          <a:bodyPr lIns="93240" rIns="93240" tIns="46440" bIns="46440">
            <a:normAutofit fontScale="84000"/>
          </a:bodyPr>
          <a:p>
            <a:pPr marL="216000" indent="-216000">
              <a:lnSpc>
                <a:spcPct val="100000"/>
              </a:lnSpc>
            </a:pPr>
            <a:r>
              <a:rPr b="0" lang="en-US" sz="1100" spc="-1" strike="noStrike">
                <a:solidFill>
                  <a:srgbClr val="000000"/>
                </a:solidFill>
                <a:latin typeface="Trebuchet MS"/>
                <a:ea typeface="+mn-ea"/>
              </a:rPr>
              <a:t>So if it’s been a while since seeing some of these math symbols, no problem, we can code our RMSE like this. For each of our points, we’ll figure out what the difference is between y and mx+b. Then we’ll square that difference, and then take the average of all squared differences.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2000" spc="-1" strike="noStrike" u="sng">
                <a:solidFill>
                  <a:srgbClr val="000000"/>
                </a:solidFill>
                <a:uFillTx/>
                <a:latin typeface="Trebuchet MS"/>
                <a:ea typeface="+mn-ea"/>
                <a:hlinkClick r:id="rId1"/>
              </a:rPr>
              <a:t>https://black.now.sh/</a:t>
            </a:r>
            <a:endParaRPr b="0" lang="en-US" sz="2000" spc="-1" strike="noStrike">
              <a:latin typeface="Arial"/>
            </a:endParaRPr>
          </a:p>
          <a:p>
            <a:pPr marL="216000" indent="-216000">
              <a:lnSpc>
                <a:spcPct val="100000"/>
              </a:lnSpc>
            </a:pPr>
            <a:r>
              <a:rPr b="0" lang="en-US" sz="1100" spc="-1" strike="noStrike">
                <a:solidFill>
                  <a:srgbClr val="000000"/>
                </a:solidFill>
                <a:latin typeface="Trebuchet MS"/>
                <a:ea typeface="+mn-ea"/>
              </a:rPr>
              <a:t>Code:</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data = [(1, 3), (2, 5)]</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m = -1</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b = 5</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def get_rmse(data, m, b):</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"""Calculates Mean Square Error"""</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n = len(data)</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squared_error = 0</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for x, y in data:</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Find predicted y</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y_hat = m*x+b</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Square difference between </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prediction and true value</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squared_error += (</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y - y_hat)**2</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Get average squared difference</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mse = squared_error / n</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 Square root for original units</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return mse ** .5</a:t>
            </a:r>
            <a:endParaRPr b="0" lang="en-US" sz="1100" spc="-1" strike="noStrike">
              <a:latin typeface="Arial"/>
            </a:endParaRPr>
          </a:p>
        </p:txBody>
      </p:sp>
      <p:sp>
        <p:nvSpPr>
          <p:cNvPr id="110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816DDAEB-C4B9-4A91-A1B3-B42752063B0B}"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406440" y="696960"/>
            <a:ext cx="6197400" cy="3485880"/>
          </a:xfrm>
          <a:prstGeom prst="rect">
            <a:avLst/>
          </a:prstGeom>
        </p:spPr>
      </p:sp>
      <p:sp>
        <p:nvSpPr>
          <p:cNvPr id="1110"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endParaRPr b="0" lang="en-US" sz="1100" spc="-1" strike="noStrike">
              <a:latin typeface="Arial"/>
            </a:endParaRPr>
          </a:p>
        </p:txBody>
      </p:sp>
      <p:sp>
        <p:nvSpPr>
          <p:cNvPr id="111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EBA45A0D-ADB3-46DE-8BDE-ABE50D312BF5}"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406440" y="696960"/>
            <a:ext cx="6197400" cy="3485880"/>
          </a:xfrm>
          <a:prstGeom prst="rect">
            <a:avLst/>
          </a:prstGeom>
        </p:spPr>
      </p:sp>
      <p:sp>
        <p:nvSpPr>
          <p:cNvPr id="1113"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x,y points, and told it to graph that area). Turns out, the computer isn’t the best at calculus, so we’re going to help it cheat.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have two leavers to help us move: m and b. We can change b, our intercept, or m, our slope. Let’s start with b, our intercept. If we subtract one…</a:t>
            </a:r>
            <a:endParaRPr b="0" lang="en-US" sz="1100" spc="-1" strike="noStrike">
              <a:latin typeface="Arial"/>
            </a:endParaRPr>
          </a:p>
        </p:txBody>
      </p:sp>
      <p:sp>
        <p:nvSpPr>
          <p:cNvPr id="1114"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BE39D6D0-F8F3-4B54-8853-3BA358CBE40F}"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406440" y="696960"/>
            <a:ext cx="6197400" cy="3485880"/>
          </a:xfrm>
          <a:prstGeom prst="rect">
            <a:avLst/>
          </a:prstGeom>
        </p:spPr>
      </p:sp>
      <p:sp>
        <p:nvSpPr>
          <p:cNvPr id="1116"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Cool, our line hits one of the points now, but it’s missing the other one. Let’s increase the slope by one…</a:t>
            </a:r>
            <a:endParaRPr b="0" lang="en-US" sz="1100" spc="-1" strike="noStrike">
              <a:latin typeface="Arial"/>
            </a:endParaRPr>
          </a:p>
        </p:txBody>
      </p:sp>
      <p:sp>
        <p:nvSpPr>
          <p:cNvPr id="1117"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F44F5000-A94B-4778-A4D8-D92C38A51CC8}"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406440" y="696960"/>
            <a:ext cx="6197400" cy="3485880"/>
          </a:xfrm>
          <a:prstGeom prst="rect">
            <a:avLst/>
          </a:prstGeom>
        </p:spPr>
      </p:sp>
      <p:sp>
        <p:nvSpPr>
          <p:cNvPr id="1119"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Darn it, now we’re missing both points, but the MSE did decrease from 2.5 to one.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p:txBody>
      </p:sp>
      <p:sp>
        <p:nvSpPr>
          <p:cNvPr id="1120"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3E382B5B-CDBD-4CB5-A5E5-7E1900068151}"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406440" y="696960"/>
            <a:ext cx="6197400" cy="3485880"/>
          </a:xfrm>
          <a:prstGeom prst="rect">
            <a:avLst/>
          </a:prstGeom>
        </p:spPr>
      </p:sp>
      <p:sp>
        <p:nvSpPr>
          <p:cNvPr id="1122"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 </a:t>
            </a:r>
            <a:r>
              <a:rPr b="0" lang="en-US" sz="1800" spc="-1" strike="noStrike">
                <a:solidFill>
                  <a:srgbClr val="000000"/>
                </a:solidFill>
                <a:latin typeface="URWPalladioL-Roma"/>
                <a:ea typeface="+mn-ea"/>
              </a:rPr>
              <a:t>The amount we travel is something we decide, and it is a parameter called learning rate.</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100" spc="-1" strike="noStrike">
                <a:solidFill>
                  <a:srgbClr val="000000"/>
                </a:solidFill>
                <a:latin typeface="Trebuchet MS"/>
                <a:ea typeface="+mn-ea"/>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endParaRPr b="0" lang="en-US" sz="1100" spc="-1" strike="noStrike">
              <a:latin typeface="Arial"/>
            </a:endParaRPr>
          </a:p>
        </p:txBody>
      </p:sp>
      <p:sp>
        <p:nvSpPr>
          <p:cNvPr id="1123"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BD8D4C14-689D-40DA-85E4-A7AB1B179F6C}"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406440" y="696960"/>
            <a:ext cx="6197400" cy="3485880"/>
          </a:xfrm>
          <a:prstGeom prst="rect">
            <a:avLst/>
          </a:prstGeom>
        </p:spPr>
      </p:sp>
      <p:sp>
        <p:nvSpPr>
          <p:cNvPr id="1125"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After a few steps, this is what our journey will look like. </a:t>
            </a:r>
            <a:r>
              <a:rPr b="0" lang="en-US" sz="1800" spc="-1" strike="noStrike">
                <a:solidFill>
                  <a:srgbClr val="000000"/>
                </a:solidFill>
                <a:latin typeface="URWPalladioL-Roma"/>
                <a:ea typeface="+mn-ea"/>
              </a:rPr>
              <a:t>This process to find the minimum loss is called gradient descent.</a:t>
            </a:r>
            <a:endParaRPr b="0" lang="en-US" sz="1800" spc="-1" strike="noStrike">
              <a:latin typeface="Arial"/>
            </a:endParaRPr>
          </a:p>
        </p:txBody>
      </p:sp>
      <p:sp>
        <p:nvSpPr>
          <p:cNvPr id="1126"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6F9FBCE3-02CD-4352-97CD-BAAFDAB63CAE}"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406440" y="696960"/>
            <a:ext cx="6197400" cy="3485880"/>
          </a:xfrm>
          <a:prstGeom prst="rect">
            <a:avLst/>
          </a:prstGeom>
        </p:spPr>
      </p:sp>
      <p:sp>
        <p:nvSpPr>
          <p:cNvPr id="1074"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07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2F88F275-3CD6-456A-930E-789CAB4B8C0C}"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406440" y="696960"/>
            <a:ext cx="6197400" cy="3485880"/>
          </a:xfrm>
          <a:prstGeom prst="rect">
            <a:avLst/>
          </a:prstGeom>
        </p:spPr>
      </p:sp>
      <p:sp>
        <p:nvSpPr>
          <p:cNvPr id="1128"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Thankfully, a lot of research has been done on the best way to define the learning rate, and machine learning frameworks have a few tools that will automatically adjust the learning rate.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Adam has since been improved, and the current default in TensorFlow is called ‘RMSprop’.</a:t>
            </a:r>
            <a:endParaRPr b="0" lang="en-US" sz="1100" spc="-1" strike="noStrike">
              <a:latin typeface="Arial"/>
            </a:endParaRPr>
          </a:p>
        </p:txBody>
      </p:sp>
      <p:sp>
        <p:nvSpPr>
          <p:cNvPr id="1129"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67A345F4-5875-4015-B27A-91C3A26EF79D}"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406440" y="696960"/>
            <a:ext cx="6197400" cy="3485880"/>
          </a:xfrm>
          <a:prstGeom prst="rect">
            <a:avLst/>
          </a:prstGeom>
        </p:spPr>
      </p:sp>
      <p:sp>
        <p:nvSpPr>
          <p:cNvPr id="1131"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13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FB162AB1-D5F2-4FCA-A7F1-6301CA4D025E}"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406440" y="696960"/>
            <a:ext cx="6197400" cy="3485880"/>
          </a:xfrm>
          <a:prstGeom prst="rect">
            <a:avLst/>
          </a:prstGeom>
        </p:spPr>
      </p:sp>
      <p:sp>
        <p:nvSpPr>
          <p:cNvPr id="1134"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Now that we have the core concept down, we can start building up our network. Instead of having a singular x input with a slope (m), we’re going to have multiple x inputs (x1, x2, x3…) and find each of them a weight. Our previous math stays mostly the same, we just need to find the gradient for the new variable like we did before.</a:t>
            </a:r>
            <a:endParaRPr b="0" lang="en-US" sz="2000" spc="-1" strike="noStrike">
              <a:latin typeface="Arial"/>
            </a:endParaRPr>
          </a:p>
        </p:txBody>
      </p:sp>
      <p:sp>
        <p:nvSpPr>
          <p:cNvPr id="113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26808D59-9327-4B66-8883-A43F9C79656E}"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406440" y="696960"/>
            <a:ext cx="6197400" cy="3485880"/>
          </a:xfrm>
          <a:prstGeom prst="rect">
            <a:avLst/>
          </a:prstGeom>
        </p:spPr>
      </p:sp>
      <p:sp>
        <p:nvSpPr>
          <p:cNvPr id="1137"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We can also take the output of one neuron and feed it into another, and as long as we don’t make a loop, we can connect the same output to multiple inputs. Badum! With this we officially have a deep learning network. When we calculate our new weights from gradient descent, we can use the error calculated in a later neuron as part of the error for the previous neuron it’s connected to.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Most frameworks automate this part for us, so we’re not going to go much into the math, but here’s a great self paced animation that dives deeper into how it works: </a:t>
            </a:r>
            <a:r>
              <a:rPr b="0" lang="en-US" sz="2000" spc="-1" strike="noStrike" u="sng">
                <a:solidFill>
                  <a:srgbClr val="000000"/>
                </a:solidFill>
                <a:uFillTx/>
                <a:latin typeface="Arial"/>
                <a:hlinkClick r:id="rId1"/>
              </a:rPr>
              <a:t>https://developers-dot-devsite-v2-prod.appspot.com/machine-learning/crash-course/backprop-scroll</a:t>
            </a:r>
            <a:endParaRPr b="0" lang="en-US" sz="2000" spc="-1" strike="noStrike">
              <a:latin typeface="Arial"/>
            </a:endParaRPr>
          </a:p>
        </p:txBody>
      </p:sp>
      <p:sp>
        <p:nvSpPr>
          <p:cNvPr id="113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6EDBECC2-86A9-4E9F-884F-ED12D58C73B5}"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406440" y="696960"/>
            <a:ext cx="6197400" cy="3485880"/>
          </a:xfrm>
          <a:prstGeom prst="rect">
            <a:avLst/>
          </a:prstGeom>
        </p:spPr>
      </p:sp>
      <p:sp>
        <p:nvSpPr>
          <p:cNvPr id="1140"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There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endParaRPr b="0" lang="en-US" sz="2000" spc="-1" strike="noStrike">
              <a:latin typeface="Arial"/>
            </a:endParaRPr>
          </a:p>
        </p:txBody>
      </p:sp>
      <p:sp>
        <p:nvSpPr>
          <p:cNvPr id="114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E76F24CA-E6BC-4E19-86EC-351B776CC9FE}"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406440" y="696960"/>
            <a:ext cx="6197400" cy="3485880"/>
          </a:xfrm>
          <a:prstGeom prst="rect">
            <a:avLst/>
          </a:prstGeom>
        </p:spPr>
      </p:sp>
      <p:sp>
        <p:nvSpPr>
          <p:cNvPr id="1143"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144"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AA378DD8-BEA6-48A3-9EEA-E2C47E11E43D}"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406440" y="696960"/>
            <a:ext cx="6197400" cy="3485880"/>
          </a:xfrm>
          <a:prstGeom prst="rect">
            <a:avLst/>
          </a:prstGeom>
        </p:spPr>
      </p:sp>
      <p:sp>
        <p:nvSpPr>
          <p:cNvPr id="1146" name="PlaceHolder 2"/>
          <p:cNvSpPr>
            <a:spLocks noGrp="1"/>
          </p:cNvSpPr>
          <p:nvPr>
            <p:ph type="body"/>
          </p:nvPr>
        </p:nvSpPr>
        <p:spPr>
          <a:xfrm>
            <a:off x="700920" y="4415760"/>
            <a:ext cx="5608080" cy="4183200"/>
          </a:xfrm>
          <a:prstGeom prst="rect">
            <a:avLst/>
          </a:prstGeom>
        </p:spPr>
        <p:txBody>
          <a:bodyPr lIns="93240" rIns="93240" tIns="46440" bIns="46440">
            <a:normAutofit fontScale="20000"/>
          </a:bodyPr>
          <a:p>
            <a:pPr marL="216000" indent="-216000">
              <a:lnSpc>
                <a:spcPct val="100000"/>
              </a:lnSpc>
            </a:pPr>
            <a:r>
              <a:rPr b="0" lang="en-US" sz="2000" spc="-1" strike="noStrike">
                <a:latin typeface="Arial"/>
              </a:rPr>
              <a:t>For graphs, w = 1 and b = 0</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Here’s the strategy: computers like equations of a line because they’re quick to compute and it’s easy for us to give it the rules on how to differentiate them.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One easy way to add non-linearity is to feed our equation of a line into another non-linear function. One of the most popular ones is ReLU, the Rectified Linear Unit. That’s just a fancy way of saying whenever the output of our line is negative, we’re going to set it to 0. Because the output of our neuron gets assigned a weight if it’s fed into another neuron, there’s a chance the output can become negative.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Another important activation function is Sigmoid. It manipulates our line so we get this S shape that goes from 0 to 1. This is great, because then we can use our neurons to assign probabilities to predictions.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Code:</a:t>
            </a:r>
            <a:endParaRPr b="0" lang="en-US" sz="2000" spc="-1" strike="noStrike">
              <a:latin typeface="Arial"/>
            </a:endParaRPr>
          </a:p>
          <a:p>
            <a:pPr marL="216000" indent="-216000">
              <a:lnSpc>
                <a:spcPct val="100000"/>
              </a:lnSpc>
            </a:pPr>
            <a:r>
              <a:rPr b="0" lang="en-US" sz="2000" spc="-1" strike="noStrike">
                <a:latin typeface="Arial"/>
              </a:rPr>
              <a:t># Multiply each input</a:t>
            </a:r>
            <a:endParaRPr b="0" lang="en-US" sz="2000" spc="-1" strike="noStrike">
              <a:latin typeface="Arial"/>
            </a:endParaRPr>
          </a:p>
          <a:p>
            <a:pPr marL="216000" indent="-216000">
              <a:lnSpc>
                <a:spcPct val="100000"/>
              </a:lnSpc>
            </a:pPr>
            <a:r>
              <a:rPr b="0" lang="en-US" sz="2000" spc="-1" strike="noStrike">
                <a:latin typeface="Arial"/>
              </a:rPr>
              <a:t># with a weight (w) and </a:t>
            </a:r>
            <a:endParaRPr b="0" lang="en-US" sz="2000" spc="-1" strike="noStrike">
              <a:latin typeface="Arial"/>
            </a:endParaRPr>
          </a:p>
          <a:p>
            <a:pPr marL="216000" indent="-216000">
              <a:lnSpc>
                <a:spcPct val="100000"/>
              </a:lnSpc>
            </a:pPr>
            <a:r>
              <a:rPr b="0" lang="en-US" sz="2000" spc="-1" strike="noStrike">
                <a:latin typeface="Arial"/>
              </a:rPr>
              <a:t># add intercept (b)</a:t>
            </a:r>
            <a:endParaRPr b="0" lang="en-US" sz="2000" spc="-1" strike="noStrike">
              <a:latin typeface="Arial"/>
            </a:endParaRPr>
          </a:p>
          <a:p>
            <a:pPr marL="216000" indent="-216000">
              <a:lnSpc>
                <a:spcPct val="100000"/>
              </a:lnSpc>
            </a:pPr>
            <a:r>
              <a:rPr b="0" lang="en-US" sz="2000" spc="-1" strike="noStrike">
                <a:latin typeface="Arial"/>
              </a:rPr>
              <a:t>y_hat = wx+b</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Only return result</a:t>
            </a:r>
            <a:endParaRPr b="0" lang="en-US" sz="2000" spc="-1" strike="noStrike">
              <a:latin typeface="Arial"/>
            </a:endParaRPr>
          </a:p>
          <a:p>
            <a:pPr marL="216000" indent="-216000">
              <a:lnSpc>
                <a:spcPct val="100000"/>
              </a:lnSpc>
            </a:pPr>
            <a:r>
              <a:rPr b="0" lang="en-US" sz="2000" spc="-1" strike="noStrike">
                <a:latin typeface="Arial"/>
              </a:rPr>
              <a:t># if total is positive</a:t>
            </a:r>
            <a:endParaRPr b="0" lang="en-US" sz="2000" spc="-1" strike="noStrike">
              <a:latin typeface="Arial"/>
            </a:endParaRPr>
          </a:p>
          <a:p>
            <a:pPr marL="216000" indent="-216000">
              <a:lnSpc>
                <a:spcPct val="100000"/>
              </a:lnSpc>
            </a:pPr>
            <a:r>
              <a:rPr b="0" lang="en-US" sz="2000" spc="-1" strike="noStrike">
                <a:latin typeface="Arial"/>
              </a:rPr>
              <a:t>y_hat = wx+b</a:t>
            </a:r>
            <a:endParaRPr b="0" lang="en-US" sz="2000" spc="-1" strike="noStrike">
              <a:latin typeface="Arial"/>
            </a:endParaRPr>
          </a:p>
          <a:p>
            <a:pPr marL="216000" indent="-216000">
              <a:lnSpc>
                <a:spcPct val="100000"/>
              </a:lnSpc>
            </a:pPr>
            <a:r>
              <a:rPr b="0" lang="en-US" sz="2000" spc="-1" strike="noStrike">
                <a:latin typeface="Arial"/>
              </a:rPr>
              <a:t>y_hat = y_hat * (y_hat &gt; 0)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Start with line</a:t>
            </a:r>
            <a:endParaRPr b="0" lang="en-US" sz="2000" spc="-1" strike="noStrike">
              <a:latin typeface="Arial"/>
            </a:endParaRPr>
          </a:p>
          <a:p>
            <a:pPr marL="216000" indent="-216000">
              <a:lnSpc>
                <a:spcPct val="100000"/>
              </a:lnSpc>
            </a:pPr>
            <a:r>
              <a:rPr b="0" lang="en-US" sz="2000" spc="-1" strike="noStrike">
                <a:latin typeface="Arial"/>
              </a:rPr>
              <a:t>linear = wx + b</a:t>
            </a:r>
            <a:endParaRPr b="0" lang="en-US" sz="2000" spc="-1" strike="noStrike">
              <a:latin typeface="Arial"/>
            </a:endParaRPr>
          </a:p>
          <a:p>
            <a:pPr marL="216000" indent="-216000">
              <a:lnSpc>
                <a:spcPct val="100000"/>
              </a:lnSpc>
            </a:pPr>
            <a:r>
              <a:rPr b="0" lang="en-US" sz="2000" spc="-1" strike="noStrike">
                <a:latin typeface="Arial"/>
              </a:rPr>
              <a:t># Warp to -inf to 0</a:t>
            </a:r>
            <a:endParaRPr b="0" lang="en-US" sz="2000" spc="-1" strike="noStrike">
              <a:latin typeface="Arial"/>
            </a:endParaRPr>
          </a:p>
          <a:p>
            <a:pPr marL="216000" indent="-216000">
              <a:lnSpc>
                <a:spcPct val="100000"/>
              </a:lnSpc>
            </a:pPr>
            <a:r>
              <a:rPr b="0" lang="en-US" sz="2000" spc="-1" strike="noStrike">
                <a:latin typeface="Arial"/>
              </a:rPr>
              <a:t>inf_to_zero = np.exp(-1 * linear)</a:t>
            </a:r>
            <a:endParaRPr b="0" lang="en-US" sz="2000" spc="-1" strike="noStrike">
              <a:latin typeface="Arial"/>
            </a:endParaRPr>
          </a:p>
          <a:p>
            <a:pPr marL="216000" indent="-216000">
              <a:lnSpc>
                <a:spcPct val="100000"/>
              </a:lnSpc>
            </a:pPr>
            <a:r>
              <a:rPr b="0" lang="en-US" sz="2000" spc="-1" strike="noStrike">
                <a:latin typeface="Arial"/>
              </a:rPr>
              <a:t># Squish to -1 to 1</a:t>
            </a:r>
            <a:endParaRPr b="0" lang="en-US" sz="2000" spc="-1" strike="noStrike">
              <a:latin typeface="Arial"/>
            </a:endParaRPr>
          </a:p>
          <a:p>
            <a:pPr marL="216000" indent="-216000">
              <a:lnSpc>
                <a:spcPct val="100000"/>
              </a:lnSpc>
            </a:pPr>
            <a:r>
              <a:rPr b="0" lang="en-US" sz="2000" spc="-1" strike="noStrike">
                <a:latin typeface="Arial"/>
              </a:rPr>
              <a:t>y_hat = 1 / (1 + inf_to_zero)</a:t>
            </a:r>
            <a:endParaRPr b="0" lang="en-US" sz="2000" spc="-1" strike="noStrike">
              <a:latin typeface="Arial"/>
            </a:endParaRPr>
          </a:p>
        </p:txBody>
      </p:sp>
      <p:sp>
        <p:nvSpPr>
          <p:cNvPr id="1147"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28A1A4D5-3E68-4837-8BF5-596335C4DCE0}"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406440" y="696960"/>
            <a:ext cx="6197400" cy="3485880"/>
          </a:xfrm>
          <a:prstGeom prst="rect">
            <a:avLst/>
          </a:prstGeom>
        </p:spPr>
      </p:sp>
      <p:sp>
        <p:nvSpPr>
          <p:cNvPr id="1149" name="PlaceHolder 2"/>
          <p:cNvSpPr>
            <a:spLocks noGrp="1"/>
          </p:cNvSpPr>
          <p:nvPr>
            <p:ph type="body"/>
          </p:nvPr>
        </p:nvSpPr>
        <p:spPr>
          <a:xfrm>
            <a:off x="700920" y="4415760"/>
            <a:ext cx="5608080" cy="4183200"/>
          </a:xfrm>
          <a:prstGeom prst="rect">
            <a:avLst/>
          </a:prstGeom>
        </p:spPr>
        <p:txBody>
          <a:bodyPr lIns="93240" rIns="93240" tIns="46440" bIns="46440">
            <a:noAutofit/>
          </a:bodyPr>
          <a:p>
            <a:pPr>
              <a:lnSpc>
                <a:spcPct val="100000"/>
              </a:lnSpc>
              <a:spcBef>
                <a:spcPts val="241"/>
              </a:spcBef>
              <a:tabLst>
                <a:tab algn="l" pos="0"/>
              </a:tabLst>
            </a:pPr>
            <a:r>
              <a:rPr b="0" lang="en-US" sz="2000" spc="-1" strike="noStrike">
                <a:latin typeface="Arial"/>
              </a:rPr>
              <a:t>All of these graphs start with linear(</a:t>
            </a:r>
            <a:r>
              <a:rPr b="0" lang="en-US" sz="800" spc="-1" strike="noStrike">
                <a:solidFill>
                  <a:srgbClr val="000000"/>
                </a:solidFill>
                <a:latin typeface="Arial"/>
              </a:rPr>
              <a:t>), and then squeezes the plane/line through the activation function. </a:t>
            </a:r>
            <a:endParaRPr b="0" lang="en-US" sz="800" spc="-1" strike="noStrike">
              <a:latin typeface="Arial"/>
            </a:endParaRPr>
          </a:p>
          <a:p>
            <a:pPr>
              <a:lnSpc>
                <a:spcPct val="100000"/>
              </a:lnSpc>
              <a:tabLst>
                <a:tab algn="l" pos="0"/>
              </a:tabLst>
            </a:pPr>
            <a:r>
              <a:rPr b="0" lang="en-US" sz="2000" spc="-1" strike="noStrike">
                <a:solidFill>
                  <a:srgbClr val="000000"/>
                </a:solidFill>
                <a:latin typeface="Arial"/>
              </a:rPr>
              <a:t>For graphs w1 = 1, w2 = 1, and b = 0</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US" sz="2000" spc="-1" strike="noStrike">
                <a:solidFill>
                  <a:srgbClr val="000000"/>
                </a:solidFill>
                <a:latin typeface="Arial"/>
              </a:rPr>
              <a:t>In actuality, we’re likely to have more than one input into our neuron, and this is what shape these activation functions give our neurons in three-dimensional space. Linear is just a plane, like a sheet of paper. ReLU is like a wedge. Sigmoid is like a surf wave.</a:t>
            </a:r>
            <a:endParaRPr b="0" lang="en-US" sz="2000" spc="-1" strike="noStrike">
              <a:latin typeface="Arial"/>
            </a:endParaRPr>
          </a:p>
        </p:txBody>
      </p:sp>
      <p:sp>
        <p:nvSpPr>
          <p:cNvPr id="1150"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2BAC26F2-2574-4047-B777-DC913177A665}"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406440" y="696960"/>
            <a:ext cx="6197400" cy="3485880"/>
          </a:xfrm>
          <a:prstGeom prst="rect">
            <a:avLst/>
          </a:prstGeom>
        </p:spPr>
      </p:sp>
      <p:sp>
        <p:nvSpPr>
          <p:cNvPr id="1152"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Here’s how an understanding of all this math is going to help. Let’s say we have a one input one output dataset that we suspect is a summation of two waves. We can use a </a:t>
            </a:r>
            <a:r>
              <a:rPr b="0" lang="en-US" sz="2000" spc="-1" strike="noStrike">
                <a:solidFill>
                  <a:srgbClr val="222222"/>
                </a:solidFill>
                <a:latin typeface="Roboto"/>
              </a:rPr>
              <a:t>Sinusoidal activation function in our first layer, and a linear activation in our last layer so we can add the two.</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222222"/>
                </a:solidFill>
                <a:latin typeface="Roboto"/>
              </a:rPr>
              <a:t>Given enough data, our neural network will figure out the parameters of each of these sub-components for us. Having a general understanding of the shape of the data and the relationship between the variables can help us build more efficient models for our data, saving time, computation, and ultimately, money.</a:t>
            </a:r>
            <a:endParaRPr b="0" lang="en-US" sz="2000" spc="-1" strike="noStrike">
              <a:latin typeface="Arial"/>
            </a:endParaRPr>
          </a:p>
        </p:txBody>
      </p:sp>
      <p:sp>
        <p:nvSpPr>
          <p:cNvPr id="1153"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ACAB7AE4-EB5E-466D-AAF8-393710807892}"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406440" y="696960"/>
            <a:ext cx="6197400" cy="3485880"/>
          </a:xfrm>
          <a:prstGeom prst="rect">
            <a:avLst/>
          </a:prstGeom>
        </p:spPr>
      </p:sp>
      <p:sp>
        <p:nvSpPr>
          <p:cNvPr id="1155"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So if we can make these complicated shapes with more layers and neurons, why not make a super big neural network to solve every problem?</a:t>
            </a:r>
            <a:endParaRPr b="0" lang="en-US" sz="2000" spc="-1" strike="noStrike">
              <a:latin typeface="Arial"/>
            </a:endParaRPr>
          </a:p>
        </p:txBody>
      </p:sp>
      <p:sp>
        <p:nvSpPr>
          <p:cNvPr id="1156"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40CC9C71-0F91-4AA0-B2D9-0A84BC8717F8}"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406440" y="696960"/>
            <a:ext cx="6197400" cy="3485880"/>
          </a:xfrm>
          <a:prstGeom prst="rect">
            <a:avLst/>
          </a:prstGeom>
        </p:spPr>
      </p:sp>
      <p:sp>
        <p:nvSpPr>
          <p:cNvPr id="1077"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07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0C861ED8-A158-404C-BA8B-D905D4EC94A2}"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406440" y="696960"/>
            <a:ext cx="6197400" cy="3485880"/>
          </a:xfrm>
          <a:prstGeom prst="rect">
            <a:avLst/>
          </a:prstGeom>
        </p:spPr>
      </p:sp>
      <p:sp>
        <p:nvSpPr>
          <p:cNvPr id="1158"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Can anyone think of what the pitfalls would be from having too big of a model.</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could be wasting a lot of computational resources, and it can also take longer to train, but there’s another problem we should be aware of too.</a:t>
            </a:r>
            <a:endParaRPr b="0" lang="en-US" sz="2000" spc="-1" strike="noStrike">
              <a:latin typeface="Arial"/>
            </a:endParaRPr>
          </a:p>
        </p:txBody>
      </p:sp>
      <p:sp>
        <p:nvSpPr>
          <p:cNvPr id="1159"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37E858BD-2DD5-477C-952F-D2233EF6C4BA}"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406440" y="696960"/>
            <a:ext cx="6197400" cy="3485880"/>
          </a:xfrm>
          <a:prstGeom prst="rect">
            <a:avLst/>
          </a:prstGeom>
        </p:spPr>
      </p:sp>
      <p:sp>
        <p:nvSpPr>
          <p:cNvPr id="1161"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The problem goes back to classical statistics, but it still plagues neural networks. Let’s say we’ve gone out, collected some data, and created two models. Which on of these is better?</a:t>
            </a:r>
            <a:endParaRPr b="0" lang="en-US" sz="2000" spc="-1" strike="noStrike">
              <a:latin typeface="Arial"/>
            </a:endParaRPr>
          </a:p>
          <a:p>
            <a:pPr marL="216000" indent="-216000">
              <a:lnSpc>
                <a:spcPct val="100000"/>
              </a:lnSpc>
            </a:pPr>
            <a:r>
              <a:rPr b="0" lang="en-US" sz="2000" spc="-1" strike="noStrike">
                <a:latin typeface="Arial"/>
              </a:rPr>
              <a:t>Going by the RMSE, it’s the one on the left.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But what if we go out at get a new sample of data?</a:t>
            </a:r>
            <a:endParaRPr b="0" lang="en-US" sz="2000" spc="-1" strike="noStrike">
              <a:latin typeface="Arial"/>
            </a:endParaRPr>
          </a:p>
        </p:txBody>
      </p:sp>
      <p:sp>
        <p:nvSpPr>
          <p:cNvPr id="116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014F607A-9ECC-43D6-BC99-AE8F5CA63091}"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406440" y="696960"/>
            <a:ext cx="6197400" cy="3485880"/>
          </a:xfrm>
          <a:prstGeom prst="rect">
            <a:avLst/>
          </a:prstGeom>
        </p:spPr>
      </p:sp>
      <p:sp>
        <p:nvSpPr>
          <p:cNvPr id="1164"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It turns out, our simpler model does a better job generalizing to new data. Not all problems can be so simple, and it’s the job of a Data Scientist to be able to determine the correct complexity for the model given </a:t>
            </a:r>
            <a:endParaRPr b="0" lang="en-US" sz="2000" spc="-1" strike="noStrike">
              <a:latin typeface="Arial"/>
            </a:endParaRPr>
          </a:p>
        </p:txBody>
      </p:sp>
      <p:sp>
        <p:nvSpPr>
          <p:cNvPr id="116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860DB315-9E1F-462D-B37C-C065C82C4AC9}"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406440" y="696960"/>
            <a:ext cx="6197400" cy="3485880"/>
          </a:xfrm>
          <a:prstGeom prst="rect">
            <a:avLst/>
          </a:prstGeom>
        </p:spPr>
      </p:sp>
      <p:sp>
        <p:nvSpPr>
          <p:cNvPr id="1167"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100" spc="-1" strike="noStrike">
                <a:solidFill>
                  <a:srgbClr val="000000"/>
                </a:solidFill>
                <a:latin typeface="Trebuchet MS"/>
                <a:ea typeface="+mn-ea"/>
              </a:rPr>
              <a:t>Remember when we had two separate pools of data (training and validation)?</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So that we can be sure the network is not just “memorizing” the data that it’s learning on</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need to make sure that when it sees new and different images, that it is accurate as well</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If the model performs well on training data, but not on new data, we call this over-fitting</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16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4CBEF92A-A066-4220-B547-58658C93D9DB}"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406440" y="696960"/>
            <a:ext cx="6197400" cy="3485880"/>
          </a:xfrm>
          <a:prstGeom prst="rect">
            <a:avLst/>
          </a:prstGeom>
        </p:spPr>
      </p:sp>
      <p:sp>
        <p:nvSpPr>
          <p:cNvPr id="1170"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We just went over many parts of a neural network. Let’s see how it applies to the last lab.</a:t>
            </a:r>
            <a:endParaRPr b="0" lang="en-US" sz="1100" spc="-1" strike="noStrike">
              <a:latin typeface="Arial"/>
            </a:endParaRPr>
          </a:p>
        </p:txBody>
      </p:sp>
      <p:sp>
        <p:nvSpPr>
          <p:cNvPr id="117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915DABB8-9E63-494D-953B-746575E159B9}"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406440" y="696960"/>
            <a:ext cx="6197400" cy="3485880"/>
          </a:xfrm>
          <a:prstGeom prst="rect">
            <a:avLst/>
          </a:prstGeom>
        </p:spPr>
      </p:sp>
      <p:sp>
        <p:nvSpPr>
          <p:cNvPr id="1173" name="PlaceHolder 2"/>
          <p:cNvSpPr>
            <a:spLocks noGrp="1"/>
          </p:cNvSpPr>
          <p:nvPr>
            <p:ph type="body"/>
          </p:nvPr>
        </p:nvSpPr>
        <p:spPr>
          <a:xfrm>
            <a:off x="700920" y="4415760"/>
            <a:ext cx="5608080" cy="4183200"/>
          </a:xfrm>
          <a:prstGeom prst="rect">
            <a:avLst/>
          </a:prstGeom>
        </p:spPr>
        <p:txBody>
          <a:bodyPr lIns="93240" rIns="93240" tIns="46440" bIns="46440">
            <a:normAutofit/>
          </a:bodyPr>
          <a:p>
            <a:pPr marL="216000" indent="-216000">
              <a:lnSpc>
                <a:spcPct val="100000"/>
              </a:lnSpc>
            </a:pPr>
            <a:r>
              <a:rPr b="0" lang="en-US" sz="1100" spc="-1" strike="noStrike">
                <a:solidFill>
                  <a:srgbClr val="000000"/>
                </a:solidFill>
                <a:latin typeface="Trebuchet MS"/>
                <a:ea typeface="+mn-ea"/>
              </a:rPr>
              <a:t>This was the visualization of the model in the previous lab. Can you name some of the components that we just learned on this diagram? Any details missing?</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174"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424AB9AC-13A6-4D7C-A412-B92E91A223A1}"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sldImg"/>
          </p:nvPr>
        </p:nvSpPr>
        <p:spPr>
          <a:xfrm>
            <a:off x="406440" y="696960"/>
            <a:ext cx="6197400" cy="3485880"/>
          </a:xfrm>
          <a:prstGeom prst="rect">
            <a:avLst/>
          </a:prstGeom>
        </p:spPr>
      </p:sp>
      <p:sp>
        <p:nvSpPr>
          <p:cNvPr id="1176" name="PlaceHolder 2"/>
          <p:cNvSpPr>
            <a:spLocks noGrp="1"/>
          </p:cNvSpPr>
          <p:nvPr>
            <p:ph type="body"/>
          </p:nvPr>
        </p:nvSpPr>
        <p:spPr>
          <a:xfrm>
            <a:off x="700920" y="4415760"/>
            <a:ext cx="5608080" cy="4183200"/>
          </a:xfrm>
          <a:prstGeom prst="rect">
            <a:avLst/>
          </a:prstGeom>
        </p:spPr>
        <p:txBody>
          <a:bodyPr lIns="93240" rIns="93240" tIns="46440" bIns="46440">
            <a:normAutofit/>
          </a:bodyPr>
          <a:p>
            <a:pPr marL="216000" indent="-216000">
              <a:lnSpc>
                <a:spcPct val="100000"/>
              </a:lnSpc>
            </a:pPr>
            <a:r>
              <a:rPr b="0" lang="en-US" sz="1100" spc="-1" strike="noStrike">
                <a:solidFill>
                  <a:srgbClr val="000000"/>
                </a:solidFill>
                <a:latin typeface="Trebuchet MS"/>
              </a:rPr>
              <a:t>Here’s a more detailed version of the diagram, now including activation functions. We use ReLu in our hidden layer to add efficient nonlinearity, </a:t>
            </a:r>
            <a:r>
              <a:rPr b="0" lang="en-US" sz="2000" spc="-1" strike="noStrike">
                <a:solidFill>
                  <a:srgbClr val="000000"/>
                </a:solidFill>
                <a:latin typeface="Trebuchet MS"/>
              </a:rPr>
              <a:t>but</a:t>
            </a:r>
            <a:r>
              <a:rPr b="0" lang="en-US" sz="1100" spc="-1" strike="noStrike">
                <a:solidFill>
                  <a:srgbClr val="000000"/>
                </a:solidFill>
                <a:latin typeface="Trebuchet MS"/>
              </a:rPr>
              <a:t> why use sigmoid at the end? This way we get a probability for each digit!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Hmm, but wouldn’t it be useful if all of the probabilities for all ten of our digits added up to 100%? How would we do that?</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177"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6A6CF6D9-74AF-4E1B-BEF1-B6EF0CF0B775}"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sldImg"/>
          </p:nvPr>
        </p:nvSpPr>
        <p:spPr>
          <a:xfrm>
            <a:off x="406440" y="696960"/>
            <a:ext cx="6197400" cy="3485880"/>
          </a:xfrm>
          <a:prstGeom prst="rect">
            <a:avLst/>
          </a:prstGeom>
        </p:spPr>
      </p:sp>
      <p:sp>
        <p:nvSpPr>
          <p:cNvPr id="1179" name="PlaceHolder 2"/>
          <p:cNvSpPr>
            <a:spLocks noGrp="1"/>
          </p:cNvSpPr>
          <p:nvPr>
            <p:ph type="body"/>
          </p:nvPr>
        </p:nvSpPr>
        <p:spPr>
          <a:xfrm>
            <a:off x="700920" y="4415760"/>
            <a:ext cx="5608080" cy="4183200"/>
          </a:xfrm>
          <a:prstGeom prst="rect">
            <a:avLst/>
          </a:prstGeom>
        </p:spPr>
        <p:txBody>
          <a:bodyPr lIns="93240" rIns="93240" tIns="46440" bIns="46440">
            <a:normAutofit/>
          </a:bodyPr>
          <a:p>
            <a:pPr marL="216000" indent="-216000">
              <a:lnSpc>
                <a:spcPct val="100000"/>
              </a:lnSpc>
            </a:pPr>
            <a:r>
              <a:rPr b="0" lang="en-US" sz="1100" spc="-1" strike="noStrike">
                <a:solidFill>
                  <a:srgbClr val="000000"/>
                </a:solidFill>
                <a:latin typeface="Trebuchet MS"/>
              </a:rPr>
              <a:t>No problem, </a:t>
            </a:r>
            <a:r>
              <a:rPr b="0" lang="en-US" sz="2000" spc="-1" strike="noStrike">
                <a:solidFill>
                  <a:srgbClr val="000000"/>
                </a:solidFill>
                <a:latin typeface="Trebuchet MS"/>
              </a:rPr>
              <a:t>there's a function many ML libraries have </a:t>
            </a:r>
            <a:r>
              <a:rPr b="0" lang="en-US" sz="1100" spc="-1" strike="noStrike">
                <a:solidFill>
                  <a:srgbClr val="000000"/>
                </a:solidFill>
                <a:latin typeface="Trebuchet MS"/>
              </a:rPr>
              <a:t>called softmax. It’s going to add the results of all the sigmoid functions across the layer and then reweight them so that they add up to 100%.</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180"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55B6B0B0-65A0-4929-9B6C-D95C90F47523}"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sldImg"/>
          </p:nvPr>
        </p:nvSpPr>
        <p:spPr>
          <a:xfrm>
            <a:off x="406440" y="696960"/>
            <a:ext cx="6197400" cy="3485880"/>
          </a:xfrm>
          <a:prstGeom prst="rect">
            <a:avLst/>
          </a:prstGeom>
        </p:spPr>
      </p:sp>
      <p:sp>
        <p:nvSpPr>
          <p:cNvPr id="1182"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rPr>
              <a:t>Let’s say we have a group of points that are categorized by color. How would we use </a:t>
            </a:r>
            <a:r>
              <a:rPr b="0" lang="en-US" sz="2000" spc="-1" strike="noStrike">
                <a:solidFill>
                  <a:srgbClr val="000000"/>
                </a:solidFill>
                <a:latin typeface="Trebuchet MS"/>
              </a:rPr>
              <a:t>an</a:t>
            </a:r>
            <a:r>
              <a:rPr b="0" lang="en-US" sz="1100" spc="-1" strike="noStrike">
                <a:solidFill>
                  <a:srgbClr val="000000"/>
                </a:solidFill>
                <a:latin typeface="Trebuchet MS"/>
              </a:rPr>
              <a:t> RMSE line to predict whether a new data point is going to be red or blue?</a:t>
            </a:r>
            <a:endParaRPr b="0" lang="en-US" sz="1100" spc="-1" strike="noStrike">
              <a:latin typeface="Arial"/>
            </a:endParaRPr>
          </a:p>
        </p:txBody>
      </p:sp>
      <p:sp>
        <p:nvSpPr>
          <p:cNvPr id="1183"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3EA94CBB-99CC-4193-B298-46B20A9DEAEF}"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sldImg"/>
          </p:nvPr>
        </p:nvSpPr>
        <p:spPr>
          <a:xfrm>
            <a:off x="406440" y="696960"/>
            <a:ext cx="6197400" cy="3485880"/>
          </a:xfrm>
          <a:prstGeom prst="rect">
            <a:avLst/>
          </a:prstGeom>
        </p:spPr>
      </p:sp>
      <p:sp>
        <p:nvSpPr>
          <p:cNvPr id="1185"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Trebuchet MS"/>
              </a:rPr>
              <a:t>This time</a:t>
            </a:r>
            <a:r>
              <a:rPr b="0" lang="en-US" sz="1100" spc="-1" strike="noStrike">
                <a:solidFill>
                  <a:srgbClr val="000000"/>
                </a:solidFill>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endParaRPr b="0" lang="en-US" sz="1100" spc="-1" strike="noStrike">
              <a:latin typeface="Arial"/>
            </a:endParaRPr>
          </a:p>
        </p:txBody>
      </p:sp>
      <p:sp>
        <p:nvSpPr>
          <p:cNvPr id="1186"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A1EF5530-ABCD-4E89-AAE9-6D77639DD2BA}"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406440" y="696960"/>
            <a:ext cx="6197400" cy="3485880"/>
          </a:xfrm>
          <a:prstGeom prst="rect">
            <a:avLst/>
          </a:prstGeom>
        </p:spPr>
      </p:sp>
      <p:sp>
        <p:nvSpPr>
          <p:cNvPr id="1080"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Okay, so what just happened? Let’s go over it step by step</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loaded and visualized our data</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edited our data to get it into the right shape, as well as normalizing the values between 0-1</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also edited our “answers” to be in a categorical form, instead of a number, as our model will better train with that type of answer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then created our model, compiled our model, and trained our model on the data</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endParaRPr b="0" lang="en-US" sz="1100" spc="-1" strike="noStrike">
              <a:latin typeface="Arial"/>
            </a:endParaRPr>
          </a:p>
        </p:txBody>
      </p:sp>
      <p:sp>
        <p:nvSpPr>
          <p:cNvPr id="108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EAB6DDC4-730E-48B2-BE36-23135DE3E897}"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sldImg"/>
          </p:nvPr>
        </p:nvSpPr>
        <p:spPr>
          <a:xfrm>
            <a:off x="406440" y="696960"/>
            <a:ext cx="6197400" cy="3485880"/>
          </a:xfrm>
          <a:prstGeom prst="rect">
            <a:avLst/>
          </a:prstGeom>
        </p:spPr>
      </p:sp>
      <p:sp>
        <p:nvSpPr>
          <p:cNvPr id="1188"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endParaRPr b="0" lang="en-US" sz="1100" spc="-1" strike="noStrike">
              <a:latin typeface="Arial"/>
            </a:endParaRPr>
          </a:p>
        </p:txBody>
      </p:sp>
      <p:sp>
        <p:nvSpPr>
          <p:cNvPr id="1189"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5C3AE5E9-7EB3-491C-9A76-BC9D86E55397}"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sldImg"/>
          </p:nvPr>
        </p:nvSpPr>
        <p:spPr>
          <a:xfrm>
            <a:off x="406440" y="696960"/>
            <a:ext cx="6197400" cy="3485880"/>
          </a:xfrm>
          <a:prstGeom prst="rect">
            <a:avLst/>
          </a:prstGeom>
        </p:spPr>
      </p:sp>
      <p:sp>
        <p:nvSpPr>
          <p:cNvPr id="1191"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endParaRPr b="0" lang="en-US" sz="1100" spc="-1" strike="noStrike">
              <a:latin typeface="Arial"/>
            </a:endParaRPr>
          </a:p>
        </p:txBody>
      </p:sp>
      <p:sp>
        <p:nvSpPr>
          <p:cNvPr id="119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79C3827A-119F-491E-B455-247DBFB6790C}"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406440" y="696960"/>
            <a:ext cx="6197400" cy="3485880"/>
          </a:xfrm>
          <a:prstGeom prst="rect">
            <a:avLst/>
          </a:prstGeom>
        </p:spPr>
      </p:sp>
      <p:sp>
        <p:nvSpPr>
          <p:cNvPr id="1194"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And here’s the code version, for all you programmers out there. This is the same math as the slide before, but in code form.</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y_hat is our prediction that a point is blue, and y_actual is whether a point was actually blue or not. The logarithms are what will push our code to infinity as log(0) is negative infinity</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Code:</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def cross_entropy(y_hat, y_actual):</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"""Infinite error for misplaced confidence."""</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loss = log(y_hat) if y_actual else log(1-y_hat)</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    </a:t>
            </a:r>
            <a:r>
              <a:rPr b="0" lang="en-US" sz="1100" spc="-1" strike="noStrike">
                <a:solidFill>
                  <a:srgbClr val="000000"/>
                </a:solidFill>
                <a:latin typeface="Trebuchet MS"/>
                <a:ea typeface="+mn-ea"/>
              </a:rPr>
              <a:t>return -1*loss</a:t>
            </a:r>
            <a:endParaRPr b="0" lang="en-US" sz="1100" spc="-1" strike="noStrike">
              <a:latin typeface="Arial"/>
            </a:endParaRPr>
          </a:p>
        </p:txBody>
      </p:sp>
      <p:sp>
        <p:nvSpPr>
          <p:cNvPr id="119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781D9C05-7A75-4771-BDC3-70F8210DEC6E}"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406440" y="696960"/>
            <a:ext cx="6197400" cy="3485880"/>
          </a:xfrm>
          <a:prstGeom prst="rect">
            <a:avLst/>
          </a:prstGeom>
        </p:spPr>
      </p:sp>
      <p:sp>
        <p:nvSpPr>
          <p:cNvPr id="1197"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Ok, now that we know the major mechanics, let’s talk about the next lab.</a:t>
            </a:r>
            <a:endParaRPr b="0" lang="en-US" sz="1100" spc="-1" strike="noStrike">
              <a:latin typeface="Arial"/>
            </a:endParaRPr>
          </a:p>
        </p:txBody>
      </p:sp>
      <p:sp>
        <p:nvSpPr>
          <p:cNvPr id="119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72E5C093-064D-4181-BDBB-E926B76EDE13}"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sldImg"/>
          </p:nvPr>
        </p:nvSpPr>
        <p:spPr>
          <a:xfrm>
            <a:off x="406440" y="696960"/>
            <a:ext cx="6197400" cy="3485880"/>
          </a:xfrm>
          <a:prstGeom prst="rect">
            <a:avLst/>
          </a:prstGeom>
        </p:spPr>
      </p:sp>
      <p:sp>
        <p:nvSpPr>
          <p:cNvPr id="1200"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We’re going to try this again with a different dataset: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The American Sign Language Alphabet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Same shape (28x28 pixels) as last time</a:t>
            </a:r>
            <a:endParaRPr b="0" lang="en-US" sz="1100" spc="-1" strike="noStrike">
              <a:latin typeface="Arial"/>
            </a:endParaRPr>
          </a:p>
          <a:p>
            <a:pPr marL="216000" indent="-216000">
              <a:lnSpc>
                <a:spcPct val="100000"/>
              </a:lnSpc>
            </a:pPr>
            <a:endParaRPr b="0" lang="en-US" sz="1100" spc="-1" strike="noStrike">
              <a:latin typeface="Arial"/>
            </a:endParaRPr>
          </a:p>
          <a:p>
            <a:pPr marL="343080" indent="-342720">
              <a:lnSpc>
                <a:spcPct val="100000"/>
              </a:lnSpc>
              <a:buClr>
                <a:srgbClr val="000000"/>
              </a:buClr>
              <a:buFont typeface="StarSymbol"/>
              <a:buChar char="-"/>
            </a:pPr>
            <a:r>
              <a:rPr b="0" lang="en-US" sz="1100" spc="-1" strike="noStrike">
                <a:solidFill>
                  <a:srgbClr val="000000"/>
                </a:solidFill>
                <a:latin typeface="Trebuchet MS"/>
                <a:ea typeface="+mn-ea"/>
              </a:rPr>
              <a:t>Same shape (28x28 pixels) in grayscale</a:t>
            </a:r>
            <a:endParaRPr b="0" lang="en-US" sz="1100" spc="-1" strike="noStrike">
              <a:latin typeface="Arial"/>
            </a:endParaRPr>
          </a:p>
          <a:p>
            <a:pPr marL="343080" indent="-342720">
              <a:lnSpc>
                <a:spcPct val="100000"/>
              </a:lnSpc>
              <a:buClr>
                <a:srgbClr val="000000"/>
              </a:buClr>
              <a:buFont typeface="StarSymbol"/>
              <a:buChar char="-"/>
            </a:pPr>
            <a:r>
              <a:rPr b="0" lang="en-US" sz="1100" spc="-1" strike="noStrike">
                <a:solidFill>
                  <a:srgbClr val="000000"/>
                </a:solidFill>
                <a:latin typeface="Trebuchet MS"/>
                <a:ea typeface="+mn-ea"/>
              </a:rPr>
              <a:t>Skipping J and Z because they require movement</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
        <p:nvSpPr>
          <p:cNvPr id="120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7358986B-141F-42BF-87CC-3A98DF31A5FF}"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sldImg"/>
          </p:nvPr>
        </p:nvSpPr>
        <p:spPr>
          <a:xfrm>
            <a:off x="406440" y="696960"/>
            <a:ext cx="6197400" cy="3485880"/>
          </a:xfrm>
          <a:prstGeom prst="rect">
            <a:avLst/>
          </a:prstGeom>
        </p:spPr>
      </p:sp>
      <p:sp>
        <p:nvSpPr>
          <p:cNvPr id="1203"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Let’s get to it! </a:t>
            </a:r>
            <a:endParaRPr b="0" lang="en-US" sz="1100" spc="-1" strike="noStrike">
              <a:latin typeface="Arial"/>
            </a:endParaRPr>
          </a:p>
        </p:txBody>
      </p:sp>
      <p:sp>
        <p:nvSpPr>
          <p:cNvPr id="1204"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CAF35C7B-B0E5-43AA-B743-F19DC9120626}"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sldImg"/>
          </p:nvPr>
        </p:nvSpPr>
        <p:spPr>
          <a:xfrm>
            <a:off x="406440" y="696960"/>
            <a:ext cx="6197400" cy="3485880"/>
          </a:xfrm>
          <a:prstGeom prst="rect">
            <a:avLst/>
          </a:prstGeom>
        </p:spPr>
      </p:sp>
      <p:sp>
        <p:nvSpPr>
          <p:cNvPr id="1206"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Let’s get to it! </a:t>
            </a:r>
            <a:endParaRPr b="0" lang="en-US" sz="1100" spc="-1" strike="noStrike">
              <a:latin typeface="Arial"/>
            </a:endParaRPr>
          </a:p>
        </p:txBody>
      </p:sp>
      <p:sp>
        <p:nvSpPr>
          <p:cNvPr id="1207"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C48B6F34-EDB8-4874-9811-2EC45AC22B10}"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sldImg"/>
          </p:nvPr>
        </p:nvSpPr>
        <p:spPr>
          <a:xfrm>
            <a:off x="406440" y="696960"/>
            <a:ext cx="6197400" cy="3485880"/>
          </a:xfrm>
          <a:prstGeom prst="rect">
            <a:avLst/>
          </a:prstGeom>
        </p:spPr>
      </p:sp>
      <p:sp>
        <p:nvSpPr>
          <p:cNvPr id="1209" name="PlaceHolder 2"/>
          <p:cNvSpPr>
            <a:spLocks noGrp="1"/>
          </p:cNvSpPr>
          <p:nvPr>
            <p:ph type="body"/>
          </p:nvPr>
        </p:nvSpPr>
        <p:spPr>
          <a:xfrm>
            <a:off x="700920" y="4415760"/>
            <a:ext cx="5608080" cy="4183200"/>
          </a:xfrm>
          <a:prstGeom prst="rect">
            <a:avLst/>
          </a:prstGeom>
        </p:spPr>
        <p:txBody>
          <a:bodyPr lIns="93240" rIns="93240" tIns="46440" bIns="46440">
            <a:normAutofit fontScale="88000"/>
          </a:bodyPr>
          <a:p>
            <a:pPr marL="216000" indent="-216000">
              <a:lnSpc>
                <a:spcPct val="100000"/>
              </a:lnSpc>
            </a:pPr>
            <a:r>
              <a:rPr b="0" lang="en-US" sz="1100" spc="-1" strike="noStrike">
                <a:solidFill>
                  <a:srgbClr val="000000"/>
                </a:solidFill>
                <a:latin typeface="Trebuchet MS"/>
                <a:ea typeface="+mn-ea"/>
              </a:rPr>
              <a:t>We know how to calculate MSE given a model. What can we do with that information?</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We’re going to take a page from our calculus textbook and minimize the error.</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Now, if we want to find the true minimum, we can plug in the values for all of our points and do some multivariate calculus to find m and b, but it turns out that computers are bad at calculus, so we’re going to help the computer cheat a little.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Here, we’ve taken our MSE and expanded it to include our two xy datapoints (1,3) and (2,5)</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There are many ways a computer can go about getting the gradient as described in this quora answer: </a:t>
            </a:r>
            <a:r>
              <a:rPr b="0" lang="en-US" sz="2000" spc="-1" strike="noStrike" u="sng">
                <a:solidFill>
                  <a:srgbClr val="000000"/>
                </a:solidFill>
                <a:uFillTx/>
                <a:latin typeface="Trebuchet MS"/>
                <a:ea typeface="+mn-ea"/>
                <a:hlinkClick r:id="rId1"/>
              </a:rPr>
              <a:t>https://www.quora.com/How-does-TensorFlow-calculate-gradients#:~:text=There%20are%20a%20few%20different,another%20to%20approximate%20the%20derivative.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100" spc="-1" strike="noStrike">
                <a:solidFill>
                  <a:srgbClr val="000000"/>
                </a:solidFill>
                <a:latin typeface="Trebuchet MS"/>
                <a:ea typeface="+mn-ea"/>
              </a:rPr>
              <a:t>One easy way is to just take two really really close points and calculate the gradient between them. By calculating the gradient, we’re calculating the slope for each parameter we want to learn, and once the slope is 0 for all variables, then we have found a local minimum.</a:t>
            </a:r>
            <a:endParaRPr b="0" lang="en-US" sz="1100" spc="-1" strike="noStrike">
              <a:latin typeface="Arial"/>
            </a:endParaRPr>
          </a:p>
          <a:p>
            <a:pPr marL="216000" indent="-216000">
              <a:lnSpc>
                <a:spcPct val="100000"/>
              </a:lnSpc>
            </a:pPr>
            <a:endParaRPr b="0" lang="en-US" sz="1100" spc="-1" strike="noStrike">
              <a:latin typeface="Arial"/>
            </a:endParaRPr>
          </a:p>
        </p:txBody>
      </p:sp>
      <p:sp>
        <p:nvSpPr>
          <p:cNvPr id="1210"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CF84F4B4-2FBC-4270-A3BA-662CEC8EE7BA}"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sldImg"/>
          </p:nvPr>
        </p:nvSpPr>
        <p:spPr>
          <a:xfrm>
            <a:off x="406440" y="696960"/>
            <a:ext cx="6197400" cy="3485880"/>
          </a:xfrm>
          <a:prstGeom prst="rect">
            <a:avLst/>
          </a:prstGeom>
        </p:spPr>
      </p:sp>
      <p:sp>
        <p:nvSpPr>
          <p:cNvPr id="1212"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We’re going to use the gradient we calculated earlier to guide our estimate to the goal.</a:t>
            </a:r>
            <a:endParaRPr b="0" lang="en-US" sz="1100" spc="-1" strike="noStrike">
              <a:latin typeface="Arial"/>
            </a:endParaRPr>
          </a:p>
        </p:txBody>
      </p:sp>
      <p:sp>
        <p:nvSpPr>
          <p:cNvPr id="1213"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1E5E44E1-0B15-4F51-86B6-29D586EF9C2A}"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sldImg"/>
          </p:nvPr>
        </p:nvSpPr>
        <p:spPr>
          <a:xfrm>
            <a:off x="406440" y="696960"/>
            <a:ext cx="6197400" cy="3485880"/>
          </a:xfrm>
          <a:prstGeom prst="rect">
            <a:avLst/>
          </a:prstGeom>
        </p:spPr>
      </p:sp>
      <p:sp>
        <p:nvSpPr>
          <p:cNvPr id="1215"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Because both of them are negative, that means we need to increase them in order to get closer to 0. Hmm, the gradient gives us the right direction, but the magnitude is too big.</a:t>
            </a:r>
            <a:endParaRPr b="0" lang="en-US" sz="1100" spc="-1" strike="noStrike">
              <a:latin typeface="Arial"/>
            </a:endParaRPr>
          </a:p>
        </p:txBody>
      </p:sp>
      <p:sp>
        <p:nvSpPr>
          <p:cNvPr id="1216"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03D71E1A-9F6D-4AC6-9921-0F8CD3AE82DC}"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406440" y="696960"/>
            <a:ext cx="6197400" cy="3485880"/>
          </a:xfrm>
          <a:prstGeom prst="rect">
            <a:avLst/>
          </a:prstGeom>
        </p:spPr>
      </p:sp>
      <p:sp>
        <p:nvSpPr>
          <p:cNvPr id="1083"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Let’s start with our data. We received each 28x28 pixel image as an array of 784 integers.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We then normalized that data (make it between 0-1) by dividing it by 255 (the max value for a pixel)</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84"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58D62E50-7721-43DA-A445-9F09AD0C0417}"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sldImg"/>
          </p:nvPr>
        </p:nvSpPr>
        <p:spPr>
          <a:xfrm>
            <a:off x="406440" y="696960"/>
            <a:ext cx="6197400" cy="3485880"/>
          </a:xfrm>
          <a:prstGeom prst="rect">
            <a:avLst/>
          </a:prstGeom>
        </p:spPr>
      </p:sp>
      <p:sp>
        <p:nvSpPr>
          <p:cNvPr id="1218"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Let’s introduce a new parameter called the learning rate (represented by lamba </a:t>
            </a:r>
            <a:r>
              <a:rPr b="0" lang="el-GR" sz="1100" spc="-1" strike="noStrike">
                <a:solidFill>
                  <a:srgbClr val="000000"/>
                </a:solidFill>
                <a:latin typeface="Trebuchet MS"/>
                <a:ea typeface="+mn-ea"/>
              </a:rPr>
              <a:t>λ</a:t>
            </a:r>
            <a:r>
              <a:rPr b="0" lang="en-US" sz="1100" spc="-1" strike="noStrike">
                <a:solidFill>
                  <a:srgbClr val="000000"/>
                </a:solidFill>
                <a:latin typeface="Trebuchet MS"/>
                <a:ea typeface="+mn-ea"/>
              </a:rPr>
              <a:t>) which will allow us to scale our changes to our parameters. Data scientists define this on their own, but thankfully, there’s been enough research on the topic that machine learning libraries have their own built in strategies.</a:t>
            </a:r>
            <a:endParaRPr b="0" lang="en-US" sz="1100" spc="-1" strike="noStrike">
              <a:latin typeface="Arial"/>
            </a:endParaRPr>
          </a:p>
        </p:txBody>
      </p:sp>
      <p:sp>
        <p:nvSpPr>
          <p:cNvPr id="1219"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FE963DF1-6BAF-49BC-9DAD-040BF1DFCDD3}"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sldImg"/>
          </p:nvPr>
        </p:nvSpPr>
        <p:spPr>
          <a:xfrm>
            <a:off x="406440" y="696960"/>
            <a:ext cx="6197400" cy="3485880"/>
          </a:xfrm>
          <a:prstGeom prst="rect">
            <a:avLst/>
          </a:prstGeom>
        </p:spPr>
      </p:sp>
      <p:sp>
        <p:nvSpPr>
          <p:cNvPr id="1221"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If we make the learning rate too big, we’re going to get farther away from our goal.</a:t>
            </a:r>
            <a:endParaRPr b="0" lang="en-US" sz="1100" spc="-1" strike="noStrike">
              <a:latin typeface="Arial"/>
            </a:endParaRPr>
          </a:p>
        </p:txBody>
      </p:sp>
      <p:sp>
        <p:nvSpPr>
          <p:cNvPr id="1222"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3D00C793-28AD-43DA-9CB1-EFFD088F9893}"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sldImg"/>
          </p:nvPr>
        </p:nvSpPr>
        <p:spPr>
          <a:xfrm>
            <a:off x="406440" y="696960"/>
            <a:ext cx="6197400" cy="3485880"/>
          </a:xfrm>
          <a:prstGeom prst="rect">
            <a:avLst/>
          </a:prstGeom>
        </p:spPr>
      </p:sp>
      <p:sp>
        <p:nvSpPr>
          <p:cNvPr id="1224"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If we make it too small, it’s going to take forever to get there. Also, once we train on more complicated problems, we can get trapped in a local minimum.</a:t>
            </a:r>
            <a:endParaRPr b="0" lang="en-US" sz="1100" spc="-1" strike="noStrike">
              <a:latin typeface="Arial"/>
            </a:endParaRPr>
          </a:p>
        </p:txBody>
      </p:sp>
      <p:sp>
        <p:nvSpPr>
          <p:cNvPr id="1225"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915DF4E1-C5F1-48D7-B413-1FD71D155137}"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PlaceHolder 1"/>
          <p:cNvSpPr>
            <a:spLocks noGrp="1"/>
          </p:cNvSpPr>
          <p:nvPr>
            <p:ph type="sldImg"/>
          </p:nvPr>
        </p:nvSpPr>
        <p:spPr>
          <a:xfrm>
            <a:off x="406440" y="696960"/>
            <a:ext cx="6197400" cy="3485880"/>
          </a:xfrm>
          <a:prstGeom prst="rect">
            <a:avLst/>
          </a:prstGeom>
        </p:spPr>
      </p:sp>
      <p:sp>
        <p:nvSpPr>
          <p:cNvPr id="1227"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For now, let’s stick with a learning rate of .1. Ok, step in the right direction, but not close enough. No problem, we’ll just repeat the process over and over gain, taking our new values of b and m and finding the gradient for them.</a:t>
            </a:r>
            <a:endParaRPr b="0" lang="en-US" sz="1100" spc="-1" strike="noStrike">
              <a:latin typeface="Arial"/>
            </a:endParaRPr>
          </a:p>
        </p:txBody>
      </p:sp>
      <p:sp>
        <p:nvSpPr>
          <p:cNvPr id="1228"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5A0D26B1-05A8-4BE9-9113-AA302525DF71}"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sldImg"/>
          </p:nvPr>
        </p:nvSpPr>
        <p:spPr>
          <a:xfrm>
            <a:off x="406440" y="696960"/>
            <a:ext cx="6197400" cy="3485880"/>
          </a:xfrm>
          <a:prstGeom prst="rect">
            <a:avLst/>
          </a:prstGeom>
        </p:spPr>
      </p:sp>
      <p:sp>
        <p:nvSpPr>
          <p:cNvPr id="1230" name="PlaceHolder 2"/>
          <p:cNvSpPr>
            <a:spLocks noGrp="1"/>
          </p:cNvSpPr>
          <p:nvPr>
            <p:ph type="body"/>
          </p:nvPr>
        </p:nvSpPr>
        <p:spPr>
          <a:xfrm>
            <a:off x="700920" y="4415760"/>
            <a:ext cx="5608080" cy="4183200"/>
          </a:xfrm>
          <a:prstGeom prst="rect">
            <a:avLst/>
          </a:prstGeom>
        </p:spPr>
        <p:txBody>
          <a:bodyPr lIns="93240" rIns="93240" tIns="46440" bIns="46440">
            <a:noAutofit/>
          </a:bodyPr>
          <a:p>
            <a:endParaRPr b="0" lang="en-US" sz="2000" spc="-1" strike="noStrike">
              <a:latin typeface="Arial"/>
            </a:endParaRPr>
          </a:p>
        </p:txBody>
      </p:sp>
      <p:sp>
        <p:nvSpPr>
          <p:cNvPr id="1231"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tabLst>
                <a:tab algn="l" pos="0"/>
              </a:tabLst>
            </a:pPr>
            <a:fld id="{3EE0F2E3-9F8C-4ADC-BDFB-B6D09CF4E857}" type="slidenum">
              <a:rPr b="0" lang="en-US" sz="1100" spc="-1" strike="noStrike">
                <a:solidFill>
                  <a:srgbClr val="000000"/>
                </a:solidFill>
                <a:latin typeface="Trebuchet MS"/>
                <a:ea typeface="Trebuchet MS"/>
              </a:rPr>
              <a:t>&lt;number&gt;</a:t>
            </a:fld>
            <a:endParaRPr b="0" lang="en-US" sz="11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406440" y="696960"/>
            <a:ext cx="6197400" cy="3485880"/>
          </a:xfrm>
          <a:prstGeom prst="rect">
            <a:avLst/>
          </a:prstGeom>
        </p:spPr>
      </p:sp>
      <p:sp>
        <p:nvSpPr>
          <p:cNvPr id="1086"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2000" spc="-1" strike="noStrike">
                <a:latin typeface="Arial"/>
              </a:rPr>
              <a:t>We then took our ”answers” (or targets), which were in the format of an integer between 0-9 and made it categorical, representing it as an array of 0s with 1 at the index of the correct digit.</a:t>
            </a:r>
            <a:endParaRPr b="0" lang="en-US" sz="2000" spc="-1" strike="noStrike">
              <a:latin typeface="Arial"/>
            </a:endParaRPr>
          </a:p>
        </p:txBody>
      </p:sp>
      <p:sp>
        <p:nvSpPr>
          <p:cNvPr id="1087"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EF4B4D56-7AB6-4C19-9C2F-2CD25E88EE3B}"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406440" y="696960"/>
            <a:ext cx="6197400" cy="3485880"/>
          </a:xfrm>
          <a:prstGeom prst="rect">
            <a:avLst/>
          </a:prstGeom>
        </p:spPr>
      </p:sp>
      <p:sp>
        <p:nvSpPr>
          <p:cNvPr id="1089" name="PlaceHolder 2"/>
          <p:cNvSpPr>
            <a:spLocks noGrp="1"/>
          </p:cNvSpPr>
          <p:nvPr>
            <p:ph type="body"/>
          </p:nvPr>
        </p:nvSpPr>
        <p:spPr>
          <a:xfrm>
            <a:off x="700920" y="4415760"/>
            <a:ext cx="5608080" cy="4183200"/>
          </a:xfrm>
          <a:prstGeom prst="rect">
            <a:avLst/>
          </a:prstGeom>
        </p:spPr>
        <p:txBody>
          <a:bodyPr lIns="93240" rIns="93240" tIns="46440" bIns="46440">
            <a:normAutofit fontScale="70000"/>
          </a:bodyPr>
          <a:p>
            <a:pPr marL="216000" indent="-216000">
              <a:lnSpc>
                <a:spcPct val="100000"/>
              </a:lnSpc>
            </a:pPr>
            <a:r>
              <a:rPr b="0" lang="en-US" sz="1100" spc="-1" strike="noStrike">
                <a:solidFill>
                  <a:srgbClr val="000000"/>
                </a:solidFill>
                <a:latin typeface="Trebuchet MS"/>
                <a:ea typeface="+mn-ea"/>
              </a:rPr>
              <a:t>Let’s next talk about our model (show picture of model)</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can’t fully represent it in a slide, because it has many connections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Remember that there are 784 inputs, two layers of 512 neurons (or nodes), and an output layer of 10 neurons (one for each digit)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Every neuron in each layer is connected to every neuron in the next layer. This is what the “Dense” Keras layer means.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This means there are a lot of connections (784x512 + 512x512 + 512x10) </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Looking at this, can anyone guess the approximate magnitude?</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668,672 connections </a:t>
            </a: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(Each neuron also has a bias term, but we’ll get to that in a bit)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That’s a whole lot for a network for 4 layers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That can store a whole lot of information. Think about a megabyte of info (1 million bytes) and the fact that a megabyte is about 500 pages of text.</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So if each neuron has a connection between the other, how do we store information?</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We store it in the “weights” between two neurons</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This is the analogous to the strength of connection between the neurons of our brain (although with some differences in the mechanisms) </a:t>
            </a:r>
            <a:endParaRPr b="0" lang="en-US" sz="1100" spc="-1" strike="noStrike">
              <a:latin typeface="Arial"/>
            </a:endParaRPr>
          </a:p>
          <a:p>
            <a:pPr marL="216000" indent="-216000">
              <a:lnSpc>
                <a:spcPct val="100000"/>
              </a:lnSpc>
            </a:pPr>
            <a:endParaRPr b="0" lang="en-US" sz="1100" spc="-1" strike="noStrike">
              <a:latin typeface="Arial"/>
            </a:endParaRPr>
          </a:p>
          <a:p>
            <a:pPr>
              <a:lnSpc>
                <a:spcPct val="100000"/>
              </a:lnSpc>
              <a:spcBef>
                <a:spcPts val="329"/>
              </a:spcBef>
              <a:tabLst>
                <a:tab algn="l" pos="0"/>
              </a:tabLst>
            </a:pPr>
            <a:r>
              <a:rPr b="0" lang="en-US" sz="1100" spc="-1" strike="noStrike">
                <a:solidFill>
                  <a:srgbClr val="000000"/>
                </a:solidFill>
                <a:latin typeface="Trebuchet MS"/>
                <a:ea typeface="+mn-ea"/>
              </a:rPr>
              <a:t>So how do we update those weights?</a:t>
            </a:r>
            <a:endParaRPr b="0" lang="en-US" sz="1100" spc="-1" strike="noStrike">
              <a:latin typeface="Arial"/>
            </a:endParaRPr>
          </a:p>
          <a:p>
            <a:pPr>
              <a:lnSpc>
                <a:spcPct val="100000"/>
              </a:lnSpc>
              <a:tabLst>
                <a:tab algn="l" pos="0"/>
              </a:tabLst>
            </a:pPr>
            <a:endParaRPr b="0" lang="en-US" sz="1100" spc="-1" strike="noStrike">
              <a:latin typeface="Arial"/>
            </a:endParaRPr>
          </a:p>
        </p:txBody>
      </p:sp>
      <p:sp>
        <p:nvSpPr>
          <p:cNvPr id="1090"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7D237403-B44E-46AA-9FAB-02C2B2520DFF}"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406440" y="696960"/>
            <a:ext cx="6197400" cy="3485880"/>
          </a:xfrm>
          <a:prstGeom prst="rect">
            <a:avLst/>
          </a:prstGeom>
        </p:spPr>
      </p:sp>
      <p:sp>
        <p:nvSpPr>
          <p:cNvPr id="1092"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In order to understand how this network came about, let’s looks at the simplest possible model. </a:t>
            </a:r>
            <a:endParaRPr b="0" lang="en-US" sz="1100" spc="-1" strike="noStrike">
              <a:latin typeface="Arial"/>
            </a:endParaRPr>
          </a:p>
        </p:txBody>
      </p:sp>
      <p:sp>
        <p:nvSpPr>
          <p:cNvPr id="1093"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56773CCA-1A47-44D2-8E42-31F13FB17D3C}" type="slidenum">
              <a:rPr b="0" lang="en-US" sz="1100" spc="-1" strike="noStrike">
                <a:solidFill>
                  <a:srgbClr val="000000"/>
                </a:solidFill>
                <a:latin typeface="Trebuchet MS"/>
                <a:ea typeface="ＭＳ Ｐゴシック"/>
              </a:rPr>
              <a:t>&lt;number&gt;</a:t>
            </a:fld>
            <a:endParaRPr b="0" lang="en-US" sz="11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406440" y="696960"/>
            <a:ext cx="6197400" cy="3485880"/>
          </a:xfrm>
          <a:prstGeom prst="rect">
            <a:avLst/>
          </a:prstGeom>
        </p:spPr>
      </p:sp>
      <p:sp>
        <p:nvSpPr>
          <p:cNvPr id="1095" name="PlaceHolder 2"/>
          <p:cNvSpPr>
            <a:spLocks noGrp="1"/>
          </p:cNvSpPr>
          <p:nvPr>
            <p:ph type="body"/>
          </p:nvPr>
        </p:nvSpPr>
        <p:spPr>
          <a:xfrm>
            <a:off x="700920" y="4415760"/>
            <a:ext cx="5608080" cy="4183200"/>
          </a:xfrm>
          <a:prstGeom prst="rect">
            <a:avLst/>
          </a:prstGeom>
        </p:spPr>
        <p:txBody>
          <a:bodyPr lIns="93240" rIns="93240" tIns="46440" bIns="46440">
            <a:noAutofit/>
          </a:bodyPr>
          <a:p>
            <a:pPr marL="216000" indent="-216000">
              <a:lnSpc>
                <a:spcPct val="100000"/>
              </a:lnSpc>
            </a:pPr>
            <a:r>
              <a:rPr b="0" lang="en-US" sz="1100" spc="-1" strike="noStrike">
                <a:solidFill>
                  <a:srgbClr val="000000"/>
                </a:solidFill>
                <a:latin typeface="Trebuchet MS"/>
                <a:ea typeface="+mn-ea"/>
              </a:rPr>
              <a:t>Each of the circles on the slide before is a neuron. The earliest use case of this neuron was to build a regression line, good ol’ y = mx + b. Regression is when we use a continues input to predict a continuous output, like using how many seconds a pot of water has been sitting on the stove to predict the temperature of the water.</a:t>
            </a:r>
            <a:endParaRPr b="0" lang="en-US" sz="1100" spc="-1" strike="noStrike">
              <a:latin typeface="Arial"/>
            </a:endParaRPr>
          </a:p>
          <a:p>
            <a:pPr marL="216000" indent="-216000">
              <a:lnSpc>
                <a:spcPct val="100000"/>
              </a:lnSpc>
            </a:pPr>
            <a:endParaRPr b="0" lang="en-US" sz="1100" spc="-1" strike="noStrike">
              <a:latin typeface="Arial"/>
            </a:endParaRPr>
          </a:p>
          <a:p>
            <a:pPr marL="216000" indent="-216000">
              <a:lnSpc>
                <a:spcPct val="100000"/>
              </a:lnSpc>
            </a:pPr>
            <a:r>
              <a:rPr b="0" lang="en-US" sz="1100" spc="-1" strike="noStrike">
                <a:solidFill>
                  <a:srgbClr val="000000"/>
                </a:solidFill>
                <a:latin typeface="Trebuchet MS"/>
                <a:ea typeface="+mn-ea"/>
              </a:rPr>
              <a:t>For each variable coming into our neuron, we’re going to find a slope (m), or “weight” for it. The “b”, or y-intercept, from y = mx + b is stored with the neuron.</a:t>
            </a:r>
            <a:endParaRPr b="0" lang="en-US" sz="1100" spc="-1" strike="noStrike">
              <a:latin typeface="Arial"/>
            </a:endParaRPr>
          </a:p>
        </p:txBody>
      </p:sp>
      <p:sp>
        <p:nvSpPr>
          <p:cNvPr id="1096" name="TextShape 3"/>
          <p:cNvSpPr txBox="1"/>
          <p:nvPr/>
        </p:nvSpPr>
        <p:spPr>
          <a:xfrm>
            <a:off x="3663000" y="8830080"/>
            <a:ext cx="3037320" cy="464400"/>
          </a:xfrm>
          <a:prstGeom prst="rect">
            <a:avLst/>
          </a:prstGeom>
          <a:noFill/>
          <a:ln>
            <a:noFill/>
          </a:ln>
        </p:spPr>
        <p:txBody>
          <a:bodyPr lIns="93240" rIns="93240" tIns="46440" bIns="46440" anchor="ctr">
            <a:noAutofit/>
          </a:bodyPr>
          <a:p>
            <a:pPr algn="r">
              <a:lnSpc>
                <a:spcPct val="100000"/>
              </a:lnSpc>
            </a:pPr>
            <a:fld id="{A477672A-90B2-4009-B5A2-B8D5780B0065}" type="slidenum">
              <a:rPr b="0" lang="en-US" sz="1100" spc="-1" strike="noStrike">
                <a:latin typeface="Trebuchet MS"/>
                <a:ea typeface="ＭＳ Ｐゴシック"/>
              </a:rPr>
              <a:t>&lt;number&gt;</a:t>
            </a:fld>
            <a:endParaRPr b="0" lang="en-US" sz="11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30"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1"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33"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4"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5"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6"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38"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9"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40"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41"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42"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43"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52"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54"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56"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57"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61"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62"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63"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9"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65"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66"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67"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69"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0"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1"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73"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4"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76"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7"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8"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79"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81"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82"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83"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84"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85"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86"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92"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94"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96"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97"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1"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01"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02"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03"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05"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06"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07"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09"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0"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1"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13"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4"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16"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7"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8"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19"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21"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22"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23"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24"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25"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26"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34"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36"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3"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4"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38"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39"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43"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44"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45"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47"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48"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49"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51"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52"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53"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55"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56"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58"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59"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0"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1"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63"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4"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5"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6"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7"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68"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76"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78"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80"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81"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85"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86"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87"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89"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0"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1"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93"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4"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5"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97"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8"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00"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1"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2"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3"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05"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6"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7"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8"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9"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10"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27"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29"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31"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32"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36"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37"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38"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40"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1"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2"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44"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5"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6"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18"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19"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0"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48"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9"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51"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2"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3"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4"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56"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7"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8"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59"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60"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61"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70" name="PlaceHolder 2"/>
          <p:cNvSpPr>
            <a:spLocks noGrp="1"/>
          </p:cNvSpPr>
          <p:nvPr>
            <p:ph type="subTitle"/>
          </p:nvPr>
        </p:nvSpPr>
        <p:spPr>
          <a:xfrm>
            <a:off x="548640" y="1443960"/>
            <a:ext cx="9875160" cy="3579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72" name="PlaceHolder 2"/>
          <p:cNvSpPr>
            <a:spLocks noGrp="1"/>
          </p:cNvSpPr>
          <p:nvPr>
            <p:ph type="body"/>
          </p:nvPr>
        </p:nvSpPr>
        <p:spPr>
          <a:xfrm>
            <a:off x="548640" y="1443960"/>
            <a:ext cx="98751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74"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75"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548640" y="246240"/>
            <a:ext cx="9875160" cy="4777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79"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0" name="PlaceHolder 3"/>
          <p:cNvSpPr>
            <a:spLocks noGrp="1"/>
          </p:cNvSpPr>
          <p:nvPr>
            <p:ph type="body"/>
          </p:nvPr>
        </p:nvSpPr>
        <p:spPr>
          <a:xfrm>
            <a:off x="560880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1"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2"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3"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4"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83" name="PlaceHolder 2"/>
          <p:cNvSpPr>
            <a:spLocks noGrp="1"/>
          </p:cNvSpPr>
          <p:nvPr>
            <p:ph type="body"/>
          </p:nvPr>
        </p:nvSpPr>
        <p:spPr>
          <a:xfrm>
            <a:off x="548640" y="1443960"/>
            <a:ext cx="4818960" cy="357948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4"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5" name="PlaceHolder 4"/>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87"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8"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9"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91" name="PlaceHolder 2"/>
          <p:cNvSpPr>
            <a:spLocks noGrp="1"/>
          </p:cNvSpPr>
          <p:nvPr>
            <p:ph type="body"/>
          </p:nvPr>
        </p:nvSpPr>
        <p:spPr>
          <a:xfrm>
            <a:off x="548640" y="144396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92" name="PlaceHolder 3"/>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94"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95"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96" name="PlaceHolder 4"/>
          <p:cNvSpPr>
            <a:spLocks noGrp="1"/>
          </p:cNvSpPr>
          <p:nvPr>
            <p:ph type="body"/>
          </p:nvPr>
        </p:nvSpPr>
        <p:spPr>
          <a:xfrm>
            <a:off x="54864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97" name="PlaceHolder 5"/>
          <p:cNvSpPr>
            <a:spLocks noGrp="1"/>
          </p:cNvSpPr>
          <p:nvPr>
            <p:ph type="body"/>
          </p:nvPr>
        </p:nvSpPr>
        <p:spPr>
          <a:xfrm>
            <a:off x="5608800" y="331380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99" name="PlaceHolder 2"/>
          <p:cNvSpPr>
            <a:spLocks noGrp="1"/>
          </p:cNvSpPr>
          <p:nvPr>
            <p:ph type="body"/>
          </p:nvPr>
        </p:nvSpPr>
        <p:spPr>
          <a:xfrm>
            <a:off x="548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00" name="PlaceHolder 3"/>
          <p:cNvSpPr>
            <a:spLocks noGrp="1"/>
          </p:cNvSpPr>
          <p:nvPr>
            <p:ph type="body"/>
          </p:nvPr>
        </p:nvSpPr>
        <p:spPr>
          <a:xfrm>
            <a:off x="388764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01" name="PlaceHolder 4"/>
          <p:cNvSpPr>
            <a:spLocks noGrp="1"/>
          </p:cNvSpPr>
          <p:nvPr>
            <p:ph type="body"/>
          </p:nvPr>
        </p:nvSpPr>
        <p:spPr>
          <a:xfrm>
            <a:off x="7226280" y="144396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02" name="PlaceHolder 5"/>
          <p:cNvSpPr>
            <a:spLocks noGrp="1"/>
          </p:cNvSpPr>
          <p:nvPr>
            <p:ph type="body"/>
          </p:nvPr>
        </p:nvSpPr>
        <p:spPr>
          <a:xfrm>
            <a:off x="548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03" name="PlaceHolder 6"/>
          <p:cNvSpPr>
            <a:spLocks noGrp="1"/>
          </p:cNvSpPr>
          <p:nvPr>
            <p:ph type="body"/>
          </p:nvPr>
        </p:nvSpPr>
        <p:spPr>
          <a:xfrm>
            <a:off x="388764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304" name="PlaceHolder 7"/>
          <p:cNvSpPr>
            <a:spLocks noGrp="1"/>
          </p:cNvSpPr>
          <p:nvPr>
            <p:ph type="body"/>
          </p:nvPr>
        </p:nvSpPr>
        <p:spPr>
          <a:xfrm>
            <a:off x="7226280" y="3313800"/>
            <a:ext cx="317952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48640" y="246240"/>
            <a:ext cx="9875160" cy="1030320"/>
          </a:xfrm>
          <a:prstGeom prst="rect">
            <a:avLst/>
          </a:prstGeom>
        </p:spPr>
        <p:txBody>
          <a:bodyPr lIns="0" rIns="0" tIns="0" bIns="0" anchor="ctr">
            <a:noAutofit/>
          </a:bodyPr>
          <a:p>
            <a:endParaRPr b="0" lang="en-US" sz="3600" spc="-1" strike="noStrike">
              <a:solidFill>
                <a:srgbClr val="ffffff"/>
              </a:solidFill>
              <a:latin typeface="Arial"/>
            </a:endParaRPr>
          </a:p>
        </p:txBody>
      </p:sp>
      <p:sp>
        <p:nvSpPr>
          <p:cNvPr id="26" name="PlaceHolder 2"/>
          <p:cNvSpPr>
            <a:spLocks noGrp="1"/>
          </p:cNvSpPr>
          <p:nvPr>
            <p:ph type="body"/>
          </p:nvPr>
        </p:nvSpPr>
        <p:spPr>
          <a:xfrm>
            <a:off x="54864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7" name="PlaceHolder 3"/>
          <p:cNvSpPr>
            <a:spLocks noGrp="1"/>
          </p:cNvSpPr>
          <p:nvPr>
            <p:ph type="body"/>
          </p:nvPr>
        </p:nvSpPr>
        <p:spPr>
          <a:xfrm>
            <a:off x="5608800" y="1443960"/>
            <a:ext cx="4818960" cy="1707120"/>
          </a:xfrm>
          <a:prstGeom prst="rect">
            <a:avLst/>
          </a:prstGeom>
        </p:spPr>
        <p:txBody>
          <a:bodyPr lIns="0" rIns="0" tIns="0" bIns="0">
            <a:normAutofit/>
          </a:bodyPr>
          <a:p>
            <a:endParaRPr b="0" lang="en-US" sz="1400" spc="-1" strike="noStrike">
              <a:solidFill>
                <a:srgbClr val="5e5e5e"/>
              </a:solidFill>
              <a:latin typeface="Trebuchet MS"/>
            </a:endParaRPr>
          </a:p>
        </p:txBody>
      </p:sp>
      <p:sp>
        <p:nvSpPr>
          <p:cNvPr id="28" name="PlaceHolder 4"/>
          <p:cNvSpPr>
            <a:spLocks noGrp="1"/>
          </p:cNvSpPr>
          <p:nvPr>
            <p:ph type="body"/>
          </p:nvPr>
        </p:nvSpPr>
        <p:spPr>
          <a:xfrm>
            <a:off x="548640" y="3313800"/>
            <a:ext cx="9875160" cy="1707120"/>
          </a:xfrm>
          <a:prstGeom prst="rect">
            <a:avLst/>
          </a:prstGeom>
        </p:spPr>
        <p:txBody>
          <a:bodyPr lIns="0" rIns="0" tIns="0" bIns="0">
            <a:normAutofit/>
          </a:bodyPr>
          <a:p>
            <a:endParaRPr b="0" lang="en-US" sz="1400" spc="-1" strike="noStrike">
              <a:solidFill>
                <a:srgbClr val="5e5e5e"/>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jpeg"/><Relationship Id="rId3" Type="http://schemas.openxmlformats.org/officeDocument/2006/relationships/image" Target="../media/image7.wm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wmf"/><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wmf"/><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wmf"/><Relationship Id="rId4" Type="http://schemas.openxmlformats.org/officeDocument/2006/relationships/image" Target="../media/image13.jpe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4.wmf"/><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78;p14" descr=""/>
          <p:cNvPicPr/>
          <p:nvPr/>
        </p:nvPicPr>
        <p:blipFill>
          <a:blip r:embed="rId2"/>
          <a:stretch/>
        </p:blipFill>
        <p:spPr>
          <a:xfrm>
            <a:off x="10130760" y="5785560"/>
            <a:ext cx="580320" cy="205920"/>
          </a:xfrm>
          <a:prstGeom prst="rect">
            <a:avLst/>
          </a:prstGeom>
          <a:ln>
            <a:noFill/>
          </a:ln>
        </p:spPr>
      </p:pic>
      <p:sp>
        <p:nvSpPr>
          <p:cNvPr id="1" name="CustomShape 1"/>
          <p:cNvSpPr/>
          <p:nvPr/>
        </p:nvSpPr>
        <p:spPr>
          <a:xfrm>
            <a:off x="9762120" y="5831280"/>
            <a:ext cx="320760" cy="160920"/>
          </a:xfrm>
          <a:prstGeom prst="rect">
            <a:avLst/>
          </a:prstGeom>
          <a:noFill/>
          <a:ln>
            <a:noFill/>
          </a:ln>
        </p:spPr>
        <p:style>
          <a:lnRef idx="0"/>
          <a:fillRef idx="0"/>
          <a:effectRef idx="0"/>
          <a:fontRef idx="minor"/>
        </p:style>
        <p:txBody>
          <a:bodyPr lIns="0" rIns="0" tIns="0" bIns="0" anchor="ctr">
            <a:noAutofit/>
          </a:bodyPr>
          <a:p>
            <a:pPr algn="r">
              <a:lnSpc>
                <a:spcPct val="100000"/>
              </a:lnSpc>
              <a:tabLst>
                <a:tab algn="l" pos="0"/>
              </a:tabLst>
            </a:pPr>
            <a:fld id="{D503FBD5-40C7-4F98-B4E2-F411F572A46D}" type="slidenum">
              <a:rPr b="0" lang="en-US" sz="800" spc="-1" strike="noStrike">
                <a:solidFill>
                  <a:srgbClr val="5e5e5e"/>
                </a:solidFill>
                <a:latin typeface="Trebuchet MS"/>
                <a:ea typeface="Trebuchet MS"/>
              </a:rPr>
              <a:t>&lt;number&gt;</a:t>
            </a:fld>
            <a:r>
              <a:rPr b="0" lang="en-US" sz="1100" spc="-1" strike="noStrike">
                <a:solidFill>
                  <a:srgbClr val="12feb6"/>
                </a:solidFill>
                <a:latin typeface="Questrial"/>
                <a:ea typeface="Questrial"/>
              </a:rPr>
              <a:t> </a:t>
            </a:r>
            <a:endParaRPr b="0" lang="en-US" sz="1100" spc="-1" strike="noStrike">
              <a:latin typeface="Arial"/>
            </a:endParaRPr>
          </a:p>
        </p:txBody>
      </p:sp>
      <p:pic>
        <p:nvPicPr>
          <p:cNvPr id="2" name="Picture 7" descr=""/>
          <p:cNvPicPr/>
          <p:nvPr/>
        </p:nvPicPr>
        <p:blipFill>
          <a:blip r:embed="rId3"/>
          <a:stretch/>
        </p:blipFill>
        <p:spPr>
          <a:xfrm>
            <a:off x="10130760" y="5785560"/>
            <a:ext cx="580320" cy="205920"/>
          </a:xfrm>
          <a:prstGeom prst="rect">
            <a:avLst/>
          </a:prstGeom>
          <a:ln>
            <a:noFill/>
          </a:ln>
        </p:spPr>
      </p:pic>
      <p:pic>
        <p:nvPicPr>
          <p:cNvPr id="3" name="Picture 7" descr=""/>
          <p:cNvPicPr/>
          <p:nvPr/>
        </p:nvPicPr>
        <p:blipFill>
          <a:blip r:embed="rId4"/>
          <a:stretch/>
        </p:blipFill>
        <p:spPr>
          <a:xfrm>
            <a:off x="0" y="0"/>
            <a:ext cx="10972440" cy="6171840"/>
          </a:xfrm>
          <a:prstGeom prst="rect">
            <a:avLst/>
          </a:prstGeom>
          <a:ln>
            <a:noFill/>
          </a:ln>
        </p:spPr>
      </p:pic>
      <p:pic>
        <p:nvPicPr>
          <p:cNvPr id="4" name="Picture 9" descr="A picture containing text&#10;&#10;Description automatically generated"/>
          <p:cNvPicPr/>
          <p:nvPr/>
        </p:nvPicPr>
        <p:blipFill>
          <a:blip r:embed="rId5"/>
          <a:stretch/>
        </p:blipFill>
        <p:spPr>
          <a:xfrm>
            <a:off x="567360" y="1896480"/>
            <a:ext cx="1601280" cy="1298160"/>
          </a:xfrm>
          <a:prstGeom prst="rect">
            <a:avLst/>
          </a:prstGeom>
          <a:ln>
            <a:noFill/>
          </a:ln>
        </p:spPr>
      </p:pic>
      <p:sp>
        <p:nvSpPr>
          <p:cNvPr id="5" name="PlaceHolder 2"/>
          <p:cNvSpPr>
            <a:spLocks noGrp="1"/>
          </p:cNvSpPr>
          <p:nvPr>
            <p:ph type="title"/>
          </p:nvPr>
        </p:nvSpPr>
        <p:spPr>
          <a:xfrm>
            <a:off x="685800" y="4023360"/>
            <a:ext cx="5815080" cy="982440"/>
          </a:xfrm>
          <a:prstGeom prst="rect">
            <a:avLst/>
          </a:prstGeom>
        </p:spPr>
        <p:txBody>
          <a:bodyPr anchor="b">
            <a:noAutofit/>
          </a:bodyPr>
          <a:p>
            <a:pPr>
              <a:lnSpc>
                <a:spcPct val="90000"/>
              </a:lnSpc>
            </a:pPr>
            <a:r>
              <a:rPr b="1" lang="en-US" sz="3600" spc="-1" strike="noStrike" cap="all">
                <a:solidFill>
                  <a:srgbClr val="ffffff"/>
                </a:solidFill>
                <a:latin typeface="Trebuchet MS"/>
              </a:rPr>
              <a:t>CLICK TO EDIT MASTER TITLE STYLE</a:t>
            </a:r>
            <a:endParaRPr b="0" lang="en-US" sz="3600" spc="-1" strike="noStrike">
              <a:solidFill>
                <a:srgbClr val="ffffff"/>
              </a:solidFill>
              <a:latin typeface="Arial"/>
            </a:endParaRPr>
          </a:p>
        </p:txBody>
      </p:sp>
      <p:pic>
        <p:nvPicPr>
          <p:cNvPr id="6" name="Graphic 5" descr=""/>
          <p:cNvPicPr/>
          <p:nvPr/>
        </p:nvPicPr>
        <p:blipFill>
          <a:blip r:embed="rId6"/>
          <a:srcRect l="40387" t="0" r="-3512" b="0"/>
          <a:stretch/>
        </p:blipFill>
        <p:spPr>
          <a:xfrm>
            <a:off x="1996920" y="1981440"/>
            <a:ext cx="2011320" cy="1104120"/>
          </a:xfrm>
          <a:prstGeom prst="rect">
            <a:avLst/>
          </a:prstGeom>
          <a:ln>
            <a:noFill/>
          </a:ln>
        </p:spPr>
      </p:pic>
      <p:sp>
        <p:nvSpPr>
          <p:cNvPr id="7" name="PlaceHolder 3"/>
          <p:cNvSpPr>
            <a:spLocks noGrp="1"/>
          </p:cNvSpPr>
          <p:nvPr>
            <p:ph type="body"/>
          </p:nvPr>
        </p:nvSpPr>
        <p:spPr>
          <a:xfrm>
            <a:off x="548640" y="1443960"/>
            <a:ext cx="9875160" cy="3579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5e5e5e"/>
                </a:solidFill>
                <a:latin typeface="Trebuchet MS"/>
              </a:rPr>
              <a:t>Click to edit the outline text format</a:t>
            </a:r>
            <a:endParaRPr b="0" lang="en-US" sz="1400" spc="-1" strike="noStrike">
              <a:solidFill>
                <a:srgbClr val="5e5e5e"/>
              </a:solidFill>
              <a:latin typeface="Trebuchet MS"/>
            </a:endParaRPr>
          </a:p>
          <a:p>
            <a:pPr lvl="1" marL="864000" indent="-324000">
              <a:spcBef>
                <a:spcPts val="1134"/>
              </a:spcBef>
              <a:buClr>
                <a:srgbClr val="000000"/>
              </a:buClr>
              <a:buSzPct val="75000"/>
              <a:buFont typeface="Symbol" charset="2"/>
              <a:buChar char=""/>
            </a:pPr>
            <a:r>
              <a:rPr b="0" lang="en-US" sz="1100" spc="-1" strike="noStrike">
                <a:solidFill>
                  <a:srgbClr val="5e5e5e"/>
                </a:solidFill>
                <a:latin typeface="Trebuchet MS"/>
              </a:rPr>
              <a:t>Second Outline Level</a:t>
            </a:r>
            <a:endParaRPr b="0" lang="en-US" sz="1100" spc="-1" strike="noStrike">
              <a:solidFill>
                <a:srgbClr val="5e5e5e"/>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debe5"/>
            </a:gs>
            <a:gs pos="100000">
              <a:srgbClr val="cec9bd"/>
            </a:gs>
          </a:gsLst>
          <a:path path="circle">
            <a:fillToRect l="50000" t="10000" r="50000" b="90000"/>
          </a:path>
        </a:gradFill>
      </p:bgPr>
    </p:bg>
    <p:spTree>
      <p:nvGrpSpPr>
        <p:cNvPr id="1" name=""/>
        <p:cNvGrpSpPr/>
        <p:nvPr/>
      </p:nvGrpSpPr>
      <p:grpSpPr>
        <a:xfrm>
          <a:off x="0" y="0"/>
          <a:ext cx="0" cy="0"/>
          <a:chOff x="0" y="0"/>
          <a:chExt cx="0" cy="0"/>
        </a:xfrm>
      </p:grpSpPr>
      <p:sp>
        <p:nvSpPr>
          <p:cNvPr id="44" name="CustomShape 1"/>
          <p:cNvSpPr/>
          <p:nvPr/>
        </p:nvSpPr>
        <p:spPr>
          <a:xfrm>
            <a:off x="0" y="1817640"/>
            <a:ext cx="10972440" cy="3695040"/>
          </a:xfrm>
          <a:prstGeom prst="rect">
            <a:avLst/>
          </a:prstGeom>
          <a:gradFill rotWithShape="0">
            <a:gsLst>
              <a:gs pos="0">
                <a:srgbClr val="e3ded1">
                  <a:alpha val="0"/>
                </a:srgbClr>
              </a:gs>
              <a:gs pos="100000">
                <a:srgbClr val="e3ded1"/>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45" name="Picture 6" descr=""/>
          <p:cNvPicPr/>
          <p:nvPr/>
        </p:nvPicPr>
        <p:blipFill>
          <a:blip r:embed="rId2"/>
          <a:srcRect l="0" t="1526" r="0" b="-1526"/>
          <a:stretch/>
        </p:blipFill>
        <p:spPr>
          <a:xfrm>
            <a:off x="0" y="5513760"/>
            <a:ext cx="10972440" cy="668160"/>
          </a:xfrm>
          <a:prstGeom prst="rect">
            <a:avLst/>
          </a:prstGeom>
          <a:ln>
            <a:noFill/>
          </a:ln>
        </p:spPr>
      </p:pic>
      <p:sp>
        <p:nvSpPr>
          <p:cNvPr id="46" name="Line 2"/>
          <p:cNvSpPr/>
          <p:nvPr/>
        </p:nvSpPr>
        <p:spPr>
          <a:xfrm>
            <a:off x="0" y="5515560"/>
            <a:ext cx="1097280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pic>
        <p:nvPicPr>
          <p:cNvPr id="47" name="Picture 10" descr=""/>
          <p:cNvPicPr/>
          <p:nvPr/>
        </p:nvPicPr>
        <p:blipFill>
          <a:blip r:embed="rId3"/>
          <a:stretch/>
        </p:blipFill>
        <p:spPr>
          <a:xfrm>
            <a:off x="10130760" y="5785560"/>
            <a:ext cx="580320" cy="205920"/>
          </a:xfrm>
          <a:prstGeom prst="rect">
            <a:avLst/>
          </a:prstGeom>
          <a:ln>
            <a:noFill/>
          </a:ln>
        </p:spPr>
      </p:pic>
      <p:sp>
        <p:nvSpPr>
          <p:cNvPr id="48" name="PlaceHolder 3"/>
          <p:cNvSpPr>
            <a:spLocks noGrp="1"/>
          </p:cNvSpPr>
          <p:nvPr>
            <p:ph type="title"/>
          </p:nvPr>
        </p:nvSpPr>
        <p:spPr>
          <a:xfrm>
            <a:off x="498240" y="661320"/>
            <a:ext cx="9975600" cy="590400"/>
          </a:xfrm>
          <a:prstGeom prst="rect">
            <a:avLst/>
          </a:prstGeom>
        </p:spPr>
        <p:txBody>
          <a:bodyPr>
            <a:noAutofit/>
          </a:bodyPr>
          <a:p>
            <a:pPr algn="ctr">
              <a:lnSpc>
                <a:spcPct val="90000"/>
              </a:lnSpc>
            </a:pPr>
            <a:r>
              <a:rPr b="0" lang="en-US" sz="2880" spc="-1" strike="noStrike" cap="all">
                <a:solidFill>
                  <a:srgbClr val="ffffff"/>
                </a:solidFill>
                <a:latin typeface="Gill Sans MT"/>
              </a:rPr>
              <a:t>Cli</a:t>
            </a:r>
            <a:r>
              <a:rPr b="0" lang="en-US" sz="2880" spc="-1" strike="noStrike" cap="all">
                <a:solidFill>
                  <a:srgbClr val="ffffff"/>
                </a:solidFill>
                <a:latin typeface="Gill Sans MT"/>
              </a:rPr>
              <a:t>ck </a:t>
            </a:r>
            <a:r>
              <a:rPr b="0" lang="en-US" sz="2880" spc="-1" strike="noStrike" cap="all">
                <a:solidFill>
                  <a:srgbClr val="ffffff"/>
                </a:solidFill>
                <a:latin typeface="Gill Sans MT"/>
              </a:rPr>
              <a:t>to </a:t>
            </a:r>
            <a:r>
              <a:rPr b="0" lang="en-US" sz="2880" spc="-1" strike="noStrike" cap="all">
                <a:solidFill>
                  <a:srgbClr val="ffffff"/>
                </a:solidFill>
                <a:latin typeface="Gill Sans MT"/>
              </a:rPr>
              <a:t>edi</a:t>
            </a:r>
            <a:r>
              <a:rPr b="0" lang="en-US" sz="2880" spc="-1" strike="noStrike" cap="all">
                <a:solidFill>
                  <a:srgbClr val="ffffff"/>
                </a:solidFill>
                <a:latin typeface="Gill Sans MT"/>
              </a:rPr>
              <a:t>t </a:t>
            </a:r>
            <a:r>
              <a:rPr b="0" lang="en-US" sz="2880" spc="-1" strike="noStrike" cap="all">
                <a:solidFill>
                  <a:srgbClr val="ffffff"/>
                </a:solidFill>
                <a:latin typeface="Gill Sans MT"/>
              </a:rPr>
              <a:t>Mas</a:t>
            </a:r>
            <a:r>
              <a:rPr b="0" lang="en-US" sz="2880" spc="-1" strike="noStrike" cap="all">
                <a:solidFill>
                  <a:srgbClr val="ffffff"/>
                </a:solidFill>
                <a:latin typeface="Gill Sans MT"/>
              </a:rPr>
              <a:t>ter </a:t>
            </a:r>
            <a:r>
              <a:rPr b="0" lang="en-US" sz="2880" spc="-1" strike="noStrike" cap="all">
                <a:solidFill>
                  <a:srgbClr val="ffffff"/>
                </a:solidFill>
                <a:latin typeface="Gill Sans MT"/>
              </a:rPr>
              <a:t>titl</a:t>
            </a:r>
            <a:r>
              <a:rPr b="0" lang="en-US" sz="2880" spc="-1" strike="noStrike" cap="all">
                <a:solidFill>
                  <a:srgbClr val="ffffff"/>
                </a:solidFill>
                <a:latin typeface="Gill Sans MT"/>
              </a:rPr>
              <a:t>e </a:t>
            </a:r>
            <a:r>
              <a:rPr b="0" lang="en-US" sz="2880" spc="-1" strike="noStrike" cap="all">
                <a:solidFill>
                  <a:srgbClr val="ffffff"/>
                </a:solidFill>
                <a:latin typeface="Gill Sans MT"/>
              </a:rPr>
              <a:t>sty</a:t>
            </a:r>
            <a:r>
              <a:rPr b="0" lang="en-US" sz="2880" spc="-1" strike="noStrike" cap="all">
                <a:solidFill>
                  <a:srgbClr val="ffffff"/>
                </a:solidFill>
                <a:latin typeface="Gill Sans MT"/>
              </a:rPr>
              <a:t>le</a:t>
            </a:r>
            <a:endParaRPr b="0" lang="en-US" sz="2880" spc="-1" strike="noStrike">
              <a:solidFill>
                <a:srgbClr val="000000"/>
              </a:solidFill>
              <a:latin typeface="Arial"/>
            </a:endParaRPr>
          </a:p>
        </p:txBody>
      </p:sp>
      <p:sp>
        <p:nvSpPr>
          <p:cNvPr id="49" name="PlaceHolder 4"/>
          <p:cNvSpPr>
            <a:spLocks noGrp="1"/>
          </p:cNvSpPr>
          <p:nvPr>
            <p:ph type="body"/>
          </p:nvPr>
        </p:nvSpPr>
        <p:spPr>
          <a:xfrm>
            <a:off x="516600" y="2103120"/>
            <a:ext cx="9948240" cy="3718440"/>
          </a:xfrm>
          <a:prstGeom prst="rect">
            <a:avLst/>
          </a:prstGeom>
        </p:spPr>
        <p:txBody>
          <a:bodyPr>
            <a:noAutofit/>
          </a:bodyPr>
          <a:p>
            <a:pPr>
              <a:lnSpc>
                <a:spcPct val="120000"/>
              </a:lnSpc>
              <a:spcBef>
                <a:spcPts val="901"/>
              </a:spcBef>
              <a:tabLst>
                <a:tab algn="l" pos="0"/>
              </a:tabLst>
            </a:pPr>
            <a:r>
              <a:rPr b="0" lang="en-US" sz="2000" spc="-1" strike="noStrike">
                <a:solidFill>
                  <a:srgbClr val="ffffff"/>
                </a:solidFill>
                <a:latin typeface="Gill Sans MT"/>
              </a:rPr>
              <a:t>Click to edit Master text styles</a:t>
            </a:r>
            <a:endParaRPr b="0" lang="en-US" sz="2000" spc="-1" strike="noStrike">
              <a:solidFill>
                <a:srgbClr val="000000"/>
              </a:solidFill>
              <a:latin typeface="Gill Sans MT"/>
            </a:endParaRPr>
          </a:p>
          <a:p>
            <a:pPr marL="571680">
              <a:lnSpc>
                <a:spcPct val="120000"/>
              </a:lnSpc>
              <a:spcBef>
                <a:spcPts val="451"/>
              </a:spcBef>
              <a:tabLst>
                <a:tab algn="l" pos="0"/>
              </a:tabLst>
            </a:pPr>
            <a:r>
              <a:rPr b="0" lang="en-US" sz="1800" spc="-1" strike="noStrike">
                <a:solidFill>
                  <a:srgbClr val="ffffff"/>
                </a:solidFill>
                <a:latin typeface="Gill Sans MT"/>
              </a:rPr>
              <a:t>Second level</a:t>
            </a:r>
            <a:endParaRPr b="0" lang="en-US" sz="1800" spc="-1" strike="noStrike">
              <a:solidFill>
                <a:srgbClr val="000000"/>
              </a:solidFill>
              <a:latin typeface="Gill Sans MT"/>
            </a:endParaRPr>
          </a:p>
          <a:p>
            <a:pPr marL="1089000">
              <a:lnSpc>
                <a:spcPct val="120000"/>
              </a:lnSpc>
              <a:spcBef>
                <a:spcPts val="451"/>
              </a:spcBef>
              <a:tabLst>
                <a:tab algn="l" pos="0"/>
              </a:tabLst>
            </a:pPr>
            <a:r>
              <a:rPr b="0" lang="en-US" sz="1600" spc="-1" strike="noStrike">
                <a:solidFill>
                  <a:srgbClr val="ffffff"/>
                </a:solidFill>
                <a:latin typeface="Gill Sans MT"/>
              </a:rPr>
              <a:t>Third level</a:t>
            </a:r>
            <a:endParaRPr b="0" lang="en-US" sz="1600" spc="-1" strike="noStrike">
              <a:solidFill>
                <a:srgbClr val="000000"/>
              </a:solidFill>
              <a:latin typeface="Gill Sans MT"/>
            </a:endParaRPr>
          </a:p>
        </p:txBody>
      </p:sp>
      <p:sp>
        <p:nvSpPr>
          <p:cNvPr id="50" name="PlaceHolder 5"/>
          <p:cNvSpPr>
            <a:spLocks noGrp="1"/>
          </p:cNvSpPr>
          <p:nvPr>
            <p:ph type="body"/>
          </p:nvPr>
        </p:nvSpPr>
        <p:spPr>
          <a:xfrm>
            <a:off x="498240" y="1183320"/>
            <a:ext cx="9975600" cy="525240"/>
          </a:xfrm>
          <a:prstGeom prst="rect">
            <a:avLst/>
          </a:prstGeom>
        </p:spPr>
        <p:txBody>
          <a:bodyPr>
            <a:noAutofit/>
          </a:bodyPr>
          <a:p>
            <a:pPr algn="ctr">
              <a:lnSpc>
                <a:spcPct val="120000"/>
              </a:lnSpc>
              <a:spcBef>
                <a:spcPts val="901"/>
              </a:spcBef>
              <a:tabLst>
                <a:tab algn="l" pos="0"/>
              </a:tabLst>
            </a:pPr>
            <a:r>
              <a:rPr b="0" lang="en-US" sz="2400" spc="-1" strike="noStrike">
                <a:solidFill>
                  <a:srgbClr val="455f51"/>
                </a:solidFill>
                <a:latin typeface="Trebuchet MS"/>
              </a:rPr>
              <a:t>Click to edit Master text styles</a:t>
            </a:r>
            <a:endParaRPr b="0" lang="en-US" sz="24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 name="Picture 8" descr=""/>
          <p:cNvPicPr/>
          <p:nvPr/>
        </p:nvPicPr>
        <p:blipFill>
          <a:blip r:embed="rId2"/>
          <a:stretch/>
        </p:blipFill>
        <p:spPr>
          <a:xfrm>
            <a:off x="10130760" y="5785560"/>
            <a:ext cx="580320" cy="205920"/>
          </a:xfrm>
          <a:prstGeom prst="rect">
            <a:avLst/>
          </a:prstGeom>
          <a:ln>
            <a:noFill/>
          </a:ln>
        </p:spPr>
      </p:pic>
      <p:sp>
        <p:nvSpPr>
          <p:cNvPr id="88" name="PlaceHolder 1"/>
          <p:cNvSpPr>
            <a:spLocks noGrp="1"/>
          </p:cNvSpPr>
          <p:nvPr>
            <p:ph type="title"/>
          </p:nvPr>
        </p:nvSpPr>
        <p:spPr>
          <a:xfrm>
            <a:off x="498240" y="661320"/>
            <a:ext cx="9975600" cy="590400"/>
          </a:xfrm>
          <a:prstGeom prst="rect">
            <a:avLst/>
          </a:prstGeom>
        </p:spPr>
        <p:txBody>
          <a:bodyPr anchor="b">
            <a:noAutofit/>
          </a:bodyPr>
          <a:p>
            <a:pPr algn="ctr">
              <a:lnSpc>
                <a:spcPct val="90000"/>
              </a:lnSpc>
            </a:pPr>
            <a:r>
              <a:rPr b="1" lang="en-US" sz="3600" spc="-1" strike="noStrike" cap="all">
                <a:solidFill>
                  <a:srgbClr val="000000"/>
                </a:solidFill>
                <a:latin typeface="Trebuchet MS"/>
              </a:rPr>
              <a:t>Click to edit Master title style</a:t>
            </a:r>
            <a:endParaRPr b="0" lang="en-US" sz="3600" spc="-1" strike="noStrike">
              <a:solidFill>
                <a:srgbClr val="ffffff"/>
              </a:solidFill>
              <a:latin typeface="Arial"/>
            </a:endParaRPr>
          </a:p>
        </p:txBody>
      </p:sp>
      <p:sp>
        <p:nvSpPr>
          <p:cNvPr id="89" name="PlaceHolder 2"/>
          <p:cNvSpPr>
            <a:spLocks noGrp="1"/>
          </p:cNvSpPr>
          <p:nvPr>
            <p:ph type="body"/>
          </p:nvPr>
        </p:nvSpPr>
        <p:spPr>
          <a:xfrm>
            <a:off x="516600" y="2103120"/>
            <a:ext cx="9948240" cy="3718440"/>
          </a:xfrm>
          <a:prstGeom prst="rect">
            <a:avLst/>
          </a:prstGeom>
        </p:spPr>
        <p:txBody>
          <a:bodyPr>
            <a:noAutofit/>
          </a:bodyPr>
          <a:p>
            <a:pPr>
              <a:lnSpc>
                <a:spcPct val="90000"/>
              </a:lnSpc>
              <a:spcBef>
                <a:spcPts val="901"/>
              </a:spcBef>
              <a:spcAft>
                <a:spcPts val="901"/>
              </a:spcAft>
              <a:tabLst>
                <a:tab algn="l" pos="0"/>
              </a:tabLst>
            </a:pPr>
            <a:r>
              <a:rPr b="0" lang="en-US" sz="2000" spc="-1" strike="noStrike">
                <a:solidFill>
                  <a:srgbClr val="000000"/>
                </a:solidFill>
                <a:latin typeface="Trebuchet MS"/>
              </a:rPr>
              <a:t>Click to edit Master text styles</a:t>
            </a:r>
            <a:endParaRPr b="0" lang="en-US" sz="2000" spc="-1" strike="noStrike">
              <a:solidFill>
                <a:srgbClr val="000000"/>
              </a:solidFill>
              <a:latin typeface="Trebuchet MS"/>
            </a:endParaRPr>
          </a:p>
          <a:p>
            <a:pPr marL="571680">
              <a:lnSpc>
                <a:spcPct val="90000"/>
              </a:lnSpc>
              <a:spcBef>
                <a:spcPts val="901"/>
              </a:spcBef>
              <a:spcAft>
                <a:spcPts val="901"/>
              </a:spcAft>
              <a:tabLst>
                <a:tab algn="l" pos="0"/>
              </a:tabLst>
            </a:pPr>
            <a:r>
              <a:rPr b="0" lang="en-US" sz="1800" spc="-1" strike="noStrike">
                <a:solidFill>
                  <a:srgbClr val="000000"/>
                </a:solidFill>
                <a:latin typeface="Trebuchet MS"/>
              </a:rPr>
              <a:t>Second level</a:t>
            </a:r>
            <a:endParaRPr b="0" lang="en-US" sz="1800" spc="-1" strike="noStrike">
              <a:solidFill>
                <a:srgbClr val="000000"/>
              </a:solidFill>
              <a:latin typeface="Trebuchet MS"/>
            </a:endParaRPr>
          </a:p>
          <a:p>
            <a:pPr marL="1089000">
              <a:lnSpc>
                <a:spcPct val="90000"/>
              </a:lnSpc>
              <a:spcBef>
                <a:spcPts val="901"/>
              </a:spcBef>
              <a:spcAft>
                <a:spcPts val="901"/>
              </a:spcAft>
              <a:tabLst>
                <a:tab algn="l" pos="0"/>
              </a:tabLst>
            </a:pPr>
            <a:r>
              <a:rPr b="0" lang="en-US" sz="1600" spc="-1" strike="noStrike">
                <a:solidFill>
                  <a:srgbClr val="000000"/>
                </a:solidFill>
                <a:latin typeface="Trebuchet MS"/>
              </a:rPr>
              <a:t>Third level</a:t>
            </a:r>
            <a:endParaRPr b="0" lang="en-US" sz="1600" spc="-1" strike="noStrike">
              <a:solidFill>
                <a:srgbClr val="000000"/>
              </a:solidFill>
              <a:latin typeface="Trebuchet MS"/>
            </a:endParaRPr>
          </a:p>
        </p:txBody>
      </p:sp>
      <p:sp>
        <p:nvSpPr>
          <p:cNvPr id="90" name="PlaceHolder 3"/>
          <p:cNvSpPr>
            <a:spLocks noGrp="1"/>
          </p:cNvSpPr>
          <p:nvPr>
            <p:ph type="body"/>
          </p:nvPr>
        </p:nvSpPr>
        <p:spPr>
          <a:xfrm>
            <a:off x="498240" y="1183320"/>
            <a:ext cx="9975600" cy="525240"/>
          </a:xfrm>
          <a:prstGeom prst="rect">
            <a:avLst/>
          </a:prstGeom>
        </p:spPr>
        <p:txBody>
          <a:bodyPr>
            <a:noAutofit/>
          </a:bodyPr>
          <a:p>
            <a:pPr algn="ctr">
              <a:lnSpc>
                <a:spcPct val="90000"/>
              </a:lnSpc>
              <a:spcBef>
                <a:spcPts val="901"/>
              </a:spcBef>
              <a:spcAft>
                <a:spcPts val="901"/>
              </a:spcAft>
              <a:tabLst>
                <a:tab algn="l" pos="0"/>
              </a:tabLst>
            </a:pPr>
            <a:r>
              <a:rPr b="0" lang="en-US" sz="2400" spc="-1" strike="noStrike">
                <a:solidFill>
                  <a:srgbClr val="76b900"/>
                </a:solidFill>
                <a:latin typeface="Trebuchet MS"/>
              </a:rPr>
              <a:t>Click to edit Master text styles</a:t>
            </a:r>
            <a:endParaRPr b="0" lang="en-US" sz="24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Google Shape;78;p14" descr=""/>
          <p:cNvPicPr/>
          <p:nvPr/>
        </p:nvPicPr>
        <p:blipFill>
          <a:blip r:embed="rId2"/>
          <a:stretch/>
        </p:blipFill>
        <p:spPr>
          <a:xfrm>
            <a:off x="10130760" y="5785560"/>
            <a:ext cx="580320" cy="205920"/>
          </a:xfrm>
          <a:prstGeom prst="rect">
            <a:avLst/>
          </a:prstGeom>
          <a:ln>
            <a:noFill/>
          </a:ln>
        </p:spPr>
      </p:pic>
      <p:sp>
        <p:nvSpPr>
          <p:cNvPr id="128" name="CustomShape 1"/>
          <p:cNvSpPr/>
          <p:nvPr/>
        </p:nvSpPr>
        <p:spPr>
          <a:xfrm>
            <a:off x="9762120" y="5831280"/>
            <a:ext cx="320760" cy="160920"/>
          </a:xfrm>
          <a:prstGeom prst="rect">
            <a:avLst/>
          </a:prstGeom>
          <a:noFill/>
          <a:ln>
            <a:noFill/>
          </a:ln>
          <a:effectLst>
            <a:outerShdw blurRad="40000" dir="5400000" dist="20160" rotWithShape="0">
              <a:srgbClr val="000000">
                <a:alpha val="38000"/>
              </a:srgbClr>
            </a:outerShdw>
          </a:effectLst>
          <a:scene3d>
            <a:camera prst="orthographicFront"/>
            <a:lightRig dir="t" rig="flat"/>
          </a:scene3d>
          <a:sp3d prstMaterial="dkEdge">
            <a:bevelT w="8200" h="38100"/>
          </a:sp3d>
        </p:spPr>
        <p:style>
          <a:lnRef idx="1"/>
          <a:fillRef idx="0"/>
          <a:effectRef idx="0"/>
          <a:fontRef idx="minor"/>
        </p:style>
        <p:txBody>
          <a:bodyPr lIns="0" rIns="0" tIns="0" bIns="0" anchor="ctr">
            <a:noAutofit/>
          </a:bodyPr>
          <a:p>
            <a:pPr algn="r">
              <a:lnSpc>
                <a:spcPct val="100000"/>
              </a:lnSpc>
              <a:tabLst>
                <a:tab algn="l" pos="0"/>
              </a:tabLst>
            </a:pPr>
            <a:fld id="{5B6D6098-370D-4493-9612-F829755FA085}" type="slidenum">
              <a:rPr b="0" lang="en-US" sz="800" spc="-1" strike="noStrike">
                <a:solidFill>
                  <a:srgbClr val="5e5e5e"/>
                </a:solidFill>
                <a:latin typeface="Trebuchet MS"/>
                <a:ea typeface="Trebuchet MS"/>
              </a:rPr>
              <a:t>&lt;number&gt;</a:t>
            </a:fld>
            <a:r>
              <a:rPr b="0" lang="en-US" sz="1100" spc="-1" strike="noStrike">
                <a:solidFill>
                  <a:srgbClr val="12feb6"/>
                </a:solidFill>
                <a:latin typeface="Questrial"/>
                <a:ea typeface="Questrial"/>
              </a:rPr>
              <a:t> </a:t>
            </a:r>
            <a:endParaRPr b="0" lang="en-US" sz="1100" spc="-1" strike="noStrike">
              <a:latin typeface="Arial"/>
            </a:endParaRPr>
          </a:p>
        </p:txBody>
      </p:sp>
      <p:pic>
        <p:nvPicPr>
          <p:cNvPr id="129" name="Picture 7" descr=""/>
          <p:cNvPicPr/>
          <p:nvPr/>
        </p:nvPicPr>
        <p:blipFill>
          <a:blip r:embed="rId3"/>
          <a:stretch/>
        </p:blipFill>
        <p:spPr>
          <a:xfrm>
            <a:off x="10130760" y="5785560"/>
            <a:ext cx="580320" cy="205920"/>
          </a:xfrm>
          <a:prstGeom prst="rect">
            <a:avLst/>
          </a:prstGeom>
          <a:ln>
            <a:noFill/>
          </a:ln>
        </p:spPr>
      </p:pic>
      <p:sp>
        <p:nvSpPr>
          <p:cNvPr id="130" name="PlaceHolder 2"/>
          <p:cNvSpPr>
            <a:spLocks noGrp="1"/>
          </p:cNvSpPr>
          <p:nvPr>
            <p:ph type="title"/>
          </p:nvPr>
        </p:nvSpPr>
        <p:spPr>
          <a:xfrm>
            <a:off x="498240" y="521280"/>
            <a:ext cx="9975600" cy="590400"/>
          </a:xfrm>
          <a:prstGeom prst="rect">
            <a:avLst/>
          </a:prstGeom>
        </p:spPr>
        <p:txBody>
          <a:bodyPr anchor="b">
            <a:noAutofit/>
          </a:bodyPr>
          <a:p>
            <a:pPr algn="ctr">
              <a:lnSpc>
                <a:spcPct val="90000"/>
              </a:lnSpc>
            </a:pPr>
            <a:r>
              <a:rPr b="0" lang="en-US" sz="2800" spc="-1" strike="noStrike" cap="all">
                <a:solidFill>
                  <a:srgbClr val="000000"/>
                </a:solidFill>
                <a:latin typeface="Trebuchet MS"/>
              </a:rPr>
              <a:t>Click to edit Master title style</a:t>
            </a:r>
            <a:endParaRPr b="0" lang="en-US" sz="2800" spc="-1" strike="noStrike">
              <a:solidFill>
                <a:srgbClr val="ffffff"/>
              </a:solidFill>
              <a:latin typeface="Arial"/>
            </a:endParaRPr>
          </a:p>
        </p:txBody>
      </p:sp>
      <p:sp>
        <p:nvSpPr>
          <p:cNvPr id="131" name="PlaceHolder 3"/>
          <p:cNvSpPr>
            <a:spLocks noGrp="1"/>
          </p:cNvSpPr>
          <p:nvPr>
            <p:ph type="body"/>
          </p:nvPr>
        </p:nvSpPr>
        <p:spPr>
          <a:xfrm>
            <a:off x="516600" y="2103120"/>
            <a:ext cx="9948240" cy="3718440"/>
          </a:xfrm>
          <a:prstGeom prst="rect">
            <a:avLst/>
          </a:prstGeom>
        </p:spPr>
        <p:txBody>
          <a:bodyPr>
            <a:noAutofit/>
          </a:bodyPr>
          <a:p>
            <a:pPr>
              <a:lnSpc>
                <a:spcPct val="90000"/>
              </a:lnSpc>
              <a:spcBef>
                <a:spcPts val="901"/>
              </a:spcBef>
              <a:spcAft>
                <a:spcPts val="901"/>
              </a:spcAft>
              <a:tabLst>
                <a:tab algn="l" pos="0"/>
              </a:tabLst>
            </a:pPr>
            <a:r>
              <a:rPr b="0" lang="en-US" sz="1400" spc="-1" strike="noStrike">
                <a:solidFill>
                  <a:srgbClr val="5e5e5e"/>
                </a:solidFill>
                <a:latin typeface="Trebuchet MS"/>
              </a:rPr>
              <a:t>Click to edit Master text styles</a:t>
            </a:r>
            <a:endParaRPr b="0" lang="en-US" sz="1400" spc="-1" strike="noStrike">
              <a:solidFill>
                <a:srgbClr val="5e5e5e"/>
              </a:solidFill>
              <a:latin typeface="Trebuchet MS"/>
            </a:endParaRPr>
          </a:p>
          <a:p>
            <a:pPr marL="571680">
              <a:lnSpc>
                <a:spcPct val="90000"/>
              </a:lnSpc>
              <a:spcBef>
                <a:spcPts val="901"/>
              </a:spcBef>
              <a:spcAft>
                <a:spcPts val="901"/>
              </a:spcAft>
              <a:tabLst>
                <a:tab algn="l" pos="0"/>
              </a:tabLst>
            </a:pPr>
            <a:r>
              <a:rPr b="0" lang="en-US" sz="1200" spc="-1" strike="noStrike">
                <a:solidFill>
                  <a:srgbClr val="5e5e5e"/>
                </a:solidFill>
                <a:latin typeface="Trebuchet MS"/>
              </a:rPr>
              <a:t>Second level</a:t>
            </a:r>
            <a:endParaRPr b="0" lang="en-US" sz="1200" spc="-1" strike="noStrike">
              <a:solidFill>
                <a:srgbClr val="5e5e5e"/>
              </a:solidFill>
              <a:latin typeface="Trebuchet MS"/>
            </a:endParaRPr>
          </a:p>
        </p:txBody>
      </p:sp>
      <p:sp>
        <p:nvSpPr>
          <p:cNvPr id="132" name="PlaceHolder 4"/>
          <p:cNvSpPr>
            <a:spLocks noGrp="1"/>
          </p:cNvSpPr>
          <p:nvPr>
            <p:ph type="body"/>
          </p:nvPr>
        </p:nvSpPr>
        <p:spPr>
          <a:xfrm>
            <a:off x="498240" y="1088280"/>
            <a:ext cx="9975600" cy="525240"/>
          </a:xfrm>
          <a:prstGeom prst="rect">
            <a:avLst/>
          </a:prstGeom>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Click to edit Master text styles</a:t>
            </a:r>
            <a:endParaRPr b="0" lang="en-US" sz="1800" spc="-1" strike="noStrike">
              <a:solidFill>
                <a:srgbClr val="5e5e5e"/>
              </a:solidFill>
              <a:latin typeface="Trebuchet MS"/>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Google Shape;78;p14" descr=""/>
          <p:cNvPicPr/>
          <p:nvPr/>
        </p:nvPicPr>
        <p:blipFill>
          <a:blip r:embed="rId2"/>
          <a:stretch/>
        </p:blipFill>
        <p:spPr>
          <a:xfrm>
            <a:off x="10130760" y="5785560"/>
            <a:ext cx="580320" cy="205920"/>
          </a:xfrm>
          <a:prstGeom prst="rect">
            <a:avLst/>
          </a:prstGeom>
          <a:ln>
            <a:noFill/>
          </a:ln>
        </p:spPr>
      </p:pic>
      <p:sp>
        <p:nvSpPr>
          <p:cNvPr id="170" name="CustomShape 1"/>
          <p:cNvSpPr/>
          <p:nvPr/>
        </p:nvSpPr>
        <p:spPr>
          <a:xfrm>
            <a:off x="9762120" y="5831280"/>
            <a:ext cx="320760" cy="160920"/>
          </a:xfrm>
          <a:prstGeom prst="rect">
            <a:avLst/>
          </a:prstGeom>
          <a:noFill/>
          <a:ln>
            <a:noFill/>
          </a:ln>
        </p:spPr>
        <p:style>
          <a:lnRef idx="0"/>
          <a:fillRef idx="0"/>
          <a:effectRef idx="0"/>
          <a:fontRef idx="minor"/>
        </p:style>
        <p:txBody>
          <a:bodyPr lIns="0" rIns="0" tIns="0" bIns="0" anchor="ctr">
            <a:noAutofit/>
          </a:bodyPr>
          <a:p>
            <a:pPr algn="r">
              <a:lnSpc>
                <a:spcPct val="100000"/>
              </a:lnSpc>
              <a:tabLst>
                <a:tab algn="l" pos="0"/>
              </a:tabLst>
            </a:pPr>
            <a:fld id="{D0788122-6115-4213-9383-A1F4052D5A8F}" type="slidenum">
              <a:rPr b="0" lang="en-US" sz="800" spc="-1" strike="noStrike">
                <a:solidFill>
                  <a:srgbClr val="5e5e5e"/>
                </a:solidFill>
                <a:latin typeface="Trebuchet MS"/>
                <a:ea typeface="Trebuchet MS"/>
              </a:rPr>
              <a:t>&lt;number&gt;</a:t>
            </a:fld>
            <a:r>
              <a:rPr b="0" lang="en-US" sz="1100" spc="-1" strike="noStrike">
                <a:solidFill>
                  <a:srgbClr val="12feb6"/>
                </a:solidFill>
                <a:latin typeface="Questrial"/>
                <a:ea typeface="Questrial"/>
              </a:rPr>
              <a:t> </a:t>
            </a:r>
            <a:endParaRPr b="0" lang="en-US" sz="1100" spc="-1" strike="noStrike">
              <a:latin typeface="Arial"/>
            </a:endParaRPr>
          </a:p>
        </p:txBody>
      </p:sp>
      <p:pic>
        <p:nvPicPr>
          <p:cNvPr id="171" name="Picture 7" descr=""/>
          <p:cNvPicPr/>
          <p:nvPr/>
        </p:nvPicPr>
        <p:blipFill>
          <a:blip r:embed="rId3"/>
          <a:stretch/>
        </p:blipFill>
        <p:spPr>
          <a:xfrm>
            <a:off x="10130760" y="5785560"/>
            <a:ext cx="580320" cy="205920"/>
          </a:xfrm>
          <a:prstGeom prst="rect">
            <a:avLst/>
          </a:prstGeom>
          <a:ln>
            <a:noFill/>
          </a:ln>
        </p:spPr>
      </p:pic>
      <p:pic>
        <p:nvPicPr>
          <p:cNvPr id="172" name="Picture 3" descr=""/>
          <p:cNvPicPr/>
          <p:nvPr/>
        </p:nvPicPr>
        <p:blipFill>
          <a:blip r:embed="rId4"/>
          <a:stretch/>
        </p:blipFill>
        <p:spPr>
          <a:xfrm>
            <a:off x="0" y="0"/>
            <a:ext cx="10972440" cy="6171840"/>
          </a:xfrm>
          <a:prstGeom prst="rect">
            <a:avLst/>
          </a:prstGeom>
          <a:ln>
            <a:noFill/>
          </a:ln>
        </p:spPr>
      </p:pic>
      <p:sp>
        <p:nvSpPr>
          <p:cNvPr id="173" name="PlaceHolder 2"/>
          <p:cNvSpPr>
            <a:spLocks noGrp="1"/>
          </p:cNvSpPr>
          <p:nvPr>
            <p:ph type="title"/>
          </p:nvPr>
        </p:nvSpPr>
        <p:spPr>
          <a:xfrm>
            <a:off x="4974480" y="4224600"/>
            <a:ext cx="5376240" cy="1373400"/>
          </a:xfrm>
          <a:prstGeom prst="rect">
            <a:avLst/>
          </a:prstGeom>
        </p:spPr>
        <p:txBody>
          <a:bodyPr anchor="b">
            <a:noAutofit/>
          </a:bodyPr>
          <a:p>
            <a:pPr algn="ctr">
              <a:lnSpc>
                <a:spcPct val="90000"/>
              </a:lnSpc>
            </a:pPr>
            <a:r>
              <a:rPr b="0" lang="en-US" sz="3400" spc="-1" strike="noStrike" cap="all">
                <a:solidFill>
                  <a:srgbClr val="ffffff"/>
                </a:solidFill>
                <a:latin typeface="Trebuchet MS"/>
              </a:rPr>
              <a:t>Click to edit Master title style</a:t>
            </a:r>
            <a:endParaRPr b="0" lang="en-US" sz="3400" spc="-1" strike="noStrike">
              <a:solidFill>
                <a:srgbClr val="ffffff"/>
              </a:solidFill>
              <a:latin typeface="Arial"/>
            </a:endParaRPr>
          </a:p>
        </p:txBody>
      </p:sp>
      <p:sp>
        <p:nvSpPr>
          <p:cNvPr id="174" name="PlaceHolder 3"/>
          <p:cNvSpPr>
            <a:spLocks noGrp="1"/>
          </p:cNvSpPr>
          <p:nvPr>
            <p:ph type="body"/>
          </p:nvPr>
        </p:nvSpPr>
        <p:spPr>
          <a:xfrm>
            <a:off x="548640" y="1443960"/>
            <a:ext cx="9875160" cy="3579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5e5e5e"/>
                </a:solidFill>
                <a:latin typeface="Trebuchet MS"/>
              </a:rPr>
              <a:t>Click to edit the outline text format</a:t>
            </a:r>
            <a:endParaRPr b="0" lang="en-US" sz="1400" spc="-1" strike="noStrike">
              <a:solidFill>
                <a:srgbClr val="5e5e5e"/>
              </a:solidFill>
              <a:latin typeface="Trebuchet MS"/>
            </a:endParaRPr>
          </a:p>
          <a:p>
            <a:pPr lvl="1" marL="864000" indent="-324000">
              <a:spcBef>
                <a:spcPts val="1134"/>
              </a:spcBef>
              <a:buClr>
                <a:srgbClr val="000000"/>
              </a:buClr>
              <a:buSzPct val="75000"/>
              <a:buFont typeface="Symbol" charset="2"/>
              <a:buChar char=""/>
            </a:pPr>
            <a:r>
              <a:rPr b="0" lang="en-US" sz="1100" spc="-1" strike="noStrike">
                <a:solidFill>
                  <a:srgbClr val="5e5e5e"/>
                </a:solidFill>
                <a:latin typeface="Trebuchet MS"/>
              </a:rPr>
              <a:t>Second Outline Level</a:t>
            </a:r>
            <a:endParaRPr b="0" lang="en-US" sz="1100" spc="-1" strike="noStrike">
              <a:solidFill>
                <a:srgbClr val="5e5e5e"/>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1" name="Group 1"/>
          <p:cNvGrpSpPr/>
          <p:nvPr/>
        </p:nvGrpSpPr>
        <p:grpSpPr>
          <a:xfrm>
            <a:off x="0" y="-7560"/>
            <a:ext cx="10972440" cy="6179760"/>
            <a:chOff x="0" y="-7560"/>
            <a:chExt cx="10972440" cy="6179760"/>
          </a:xfrm>
        </p:grpSpPr>
        <p:sp>
          <p:nvSpPr>
            <p:cNvPr id="212" name="Line 2"/>
            <p:cNvSpPr/>
            <p:nvPr/>
          </p:nvSpPr>
          <p:spPr>
            <a:xfrm>
              <a:off x="8433720" y="0"/>
              <a:ext cx="1097280" cy="6172200"/>
            </a:xfrm>
            <a:prstGeom prst="line">
              <a:avLst/>
            </a:prstGeom>
            <a:ln cap="rnd"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213" name="Line 3"/>
            <p:cNvSpPr/>
            <p:nvPr/>
          </p:nvSpPr>
          <p:spPr>
            <a:xfrm flipH="1">
              <a:off x="6682680" y="3313080"/>
              <a:ext cx="4287240" cy="2859120"/>
            </a:xfrm>
            <a:prstGeom prst="line">
              <a:avLst/>
            </a:prstGeom>
            <a:ln cap="rnd"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214" name="CustomShape 4"/>
            <p:cNvSpPr/>
            <p:nvPr/>
          </p:nvSpPr>
          <p:spPr>
            <a:xfrm>
              <a:off x="8263440" y="-7560"/>
              <a:ext cx="2706120" cy="617940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5" name="CustomShape 5"/>
            <p:cNvSpPr/>
            <p:nvPr/>
          </p:nvSpPr>
          <p:spPr>
            <a:xfrm>
              <a:off x="8643240" y="-7560"/>
              <a:ext cx="2329200" cy="617940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6" name="CustomShape 6"/>
            <p:cNvSpPr/>
            <p:nvPr/>
          </p:nvSpPr>
          <p:spPr>
            <a:xfrm>
              <a:off x="8039160" y="2743200"/>
              <a:ext cx="2933280" cy="3428640"/>
            </a:xfrm>
            <a:prstGeom prst="triangle">
              <a:avLst>
                <a:gd name="adj" fmla="val 100000"/>
              </a:avLst>
            </a:pr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7" name="CustomShape 7"/>
            <p:cNvSpPr/>
            <p:nvPr/>
          </p:nvSpPr>
          <p:spPr>
            <a:xfrm>
              <a:off x="8400960" y="-7560"/>
              <a:ext cx="2568600" cy="617940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8" name="CustomShape 8"/>
            <p:cNvSpPr/>
            <p:nvPr/>
          </p:nvSpPr>
          <p:spPr>
            <a:xfrm>
              <a:off x="9808920" y="-7560"/>
              <a:ext cx="1160640" cy="617940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19" name="CustomShape 9"/>
            <p:cNvSpPr/>
            <p:nvPr/>
          </p:nvSpPr>
          <p:spPr>
            <a:xfrm>
              <a:off x="9844920" y="-7560"/>
              <a:ext cx="1124640" cy="617940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0" name="CustomShape 10"/>
            <p:cNvSpPr/>
            <p:nvPr/>
          </p:nvSpPr>
          <p:spPr>
            <a:xfrm>
              <a:off x="9334440" y="3231000"/>
              <a:ext cx="1635120" cy="2940840"/>
            </a:xfrm>
            <a:prstGeom prst="triangle">
              <a:avLst>
                <a:gd name="adj" fmla="val 100000"/>
              </a:avLst>
            </a:pr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1" name="CustomShape 11"/>
            <p:cNvSpPr/>
            <p:nvPr/>
          </p:nvSpPr>
          <p:spPr>
            <a:xfrm>
              <a:off x="0" y="3611880"/>
              <a:ext cx="403560" cy="2559960"/>
            </a:xfrm>
            <a:prstGeom prst="triangle">
              <a:avLst>
                <a:gd name="adj" fmla="val 0"/>
              </a:avLst>
            </a:pr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pic>
        <p:nvPicPr>
          <p:cNvPr id="222" name="Picture 17" descr=""/>
          <p:cNvPicPr/>
          <p:nvPr/>
        </p:nvPicPr>
        <p:blipFill>
          <a:blip r:embed="rId2"/>
          <a:stretch/>
        </p:blipFill>
        <p:spPr>
          <a:xfrm>
            <a:off x="10130760" y="5785560"/>
            <a:ext cx="580320" cy="205920"/>
          </a:xfrm>
          <a:prstGeom prst="rect">
            <a:avLst/>
          </a:prstGeom>
          <a:ln>
            <a:noFill/>
          </a:ln>
        </p:spPr>
      </p:pic>
      <p:sp>
        <p:nvSpPr>
          <p:cNvPr id="223" name="PlaceHolder 12"/>
          <p:cNvSpPr>
            <a:spLocks noGrp="1"/>
          </p:cNvSpPr>
          <p:nvPr>
            <p:ph type="title"/>
          </p:nvPr>
        </p:nvSpPr>
        <p:spPr>
          <a:xfrm>
            <a:off x="498240" y="661320"/>
            <a:ext cx="9975600" cy="590400"/>
          </a:xfrm>
          <a:prstGeom prst="rect">
            <a:avLst/>
          </a:prstGeom>
        </p:spPr>
        <p:txBody>
          <a:bodyPr>
            <a:noAutofit/>
          </a:bodyPr>
          <a:p>
            <a:pPr algn="ctr">
              <a:lnSpc>
                <a:spcPct val="100000"/>
              </a:lnSpc>
            </a:pPr>
            <a:r>
              <a:rPr b="0" lang="en-US" sz="3240" spc="-1" strike="noStrike">
                <a:solidFill>
                  <a:srgbClr val="ffffff"/>
                </a:solidFill>
                <a:latin typeface="Trebuchet MS"/>
              </a:rPr>
              <a:t>Click to edit Master title style</a:t>
            </a:r>
            <a:endParaRPr b="0" lang="en-US" sz="3240" spc="-1" strike="noStrike">
              <a:solidFill>
                <a:srgbClr val="000000"/>
              </a:solidFill>
              <a:latin typeface="Arial"/>
            </a:endParaRPr>
          </a:p>
        </p:txBody>
      </p:sp>
      <p:sp>
        <p:nvSpPr>
          <p:cNvPr id="224" name="PlaceHolder 13"/>
          <p:cNvSpPr>
            <a:spLocks noGrp="1"/>
          </p:cNvSpPr>
          <p:nvPr>
            <p:ph type="body"/>
          </p:nvPr>
        </p:nvSpPr>
        <p:spPr>
          <a:xfrm>
            <a:off x="516600" y="2103120"/>
            <a:ext cx="9948240" cy="3718440"/>
          </a:xfrm>
          <a:prstGeom prst="rect">
            <a:avLst/>
          </a:prstGeom>
        </p:spPr>
        <p:txBody>
          <a:bodyPr>
            <a:noAutofit/>
          </a:bodyPr>
          <a:p>
            <a:pPr>
              <a:lnSpc>
                <a:spcPct val="100000"/>
              </a:lnSpc>
              <a:spcBef>
                <a:spcPts val="901"/>
              </a:spcBef>
              <a:tabLst>
                <a:tab algn="l" pos="0"/>
              </a:tabLst>
            </a:pPr>
            <a:r>
              <a:rPr b="0" lang="en-US" sz="2000" spc="-1" strike="noStrike">
                <a:solidFill>
                  <a:srgbClr val="ffffff"/>
                </a:solidFill>
                <a:latin typeface="Trebuchet MS"/>
              </a:rPr>
              <a:t>Click to edit Master text styles</a:t>
            </a:r>
            <a:endParaRPr b="0" lang="en-US" sz="2000" spc="-1" strike="noStrike">
              <a:solidFill>
                <a:srgbClr val="404040"/>
              </a:solidFill>
              <a:latin typeface="Trebuchet MS"/>
            </a:endParaRPr>
          </a:p>
          <a:p>
            <a:pPr marL="571680">
              <a:lnSpc>
                <a:spcPct val="100000"/>
              </a:lnSpc>
              <a:spcBef>
                <a:spcPts val="901"/>
              </a:spcBef>
              <a:tabLst>
                <a:tab algn="l" pos="0"/>
              </a:tabLst>
            </a:pPr>
            <a:r>
              <a:rPr b="0" lang="en-US" sz="1800" spc="-1" strike="noStrike">
                <a:solidFill>
                  <a:srgbClr val="ffffff"/>
                </a:solidFill>
                <a:latin typeface="Trebuchet MS"/>
              </a:rPr>
              <a:t>Second level</a:t>
            </a:r>
            <a:endParaRPr b="0" lang="en-US" sz="1800" spc="-1" strike="noStrike">
              <a:solidFill>
                <a:srgbClr val="404040"/>
              </a:solidFill>
              <a:latin typeface="Trebuchet MS"/>
            </a:endParaRPr>
          </a:p>
          <a:p>
            <a:pPr marL="1089000">
              <a:lnSpc>
                <a:spcPct val="100000"/>
              </a:lnSpc>
              <a:spcBef>
                <a:spcPts val="901"/>
              </a:spcBef>
              <a:tabLst>
                <a:tab algn="l" pos="0"/>
              </a:tabLst>
            </a:pPr>
            <a:r>
              <a:rPr b="0" lang="en-US" sz="1600" spc="-1" strike="noStrike">
                <a:solidFill>
                  <a:srgbClr val="ffffff"/>
                </a:solidFill>
                <a:latin typeface="Trebuchet MS"/>
              </a:rPr>
              <a:t>Third level</a:t>
            </a:r>
            <a:endParaRPr b="0" lang="en-US" sz="1600" spc="-1" strike="noStrike">
              <a:solidFill>
                <a:srgbClr val="404040"/>
              </a:solidFill>
              <a:latin typeface="Trebuchet MS"/>
            </a:endParaRPr>
          </a:p>
        </p:txBody>
      </p:sp>
      <p:sp>
        <p:nvSpPr>
          <p:cNvPr id="225" name="PlaceHolder 14"/>
          <p:cNvSpPr>
            <a:spLocks noGrp="1"/>
          </p:cNvSpPr>
          <p:nvPr>
            <p:ph type="body"/>
          </p:nvPr>
        </p:nvSpPr>
        <p:spPr>
          <a:xfrm>
            <a:off x="498240" y="1183320"/>
            <a:ext cx="9975600" cy="525240"/>
          </a:xfrm>
          <a:prstGeom prst="rect">
            <a:avLst/>
          </a:prstGeom>
        </p:spPr>
        <p:txBody>
          <a:bodyPr>
            <a:noAutofit/>
          </a:bodyPr>
          <a:p>
            <a:pPr algn="ctr">
              <a:lnSpc>
                <a:spcPct val="100000"/>
              </a:lnSpc>
              <a:spcBef>
                <a:spcPts val="901"/>
              </a:spcBef>
              <a:tabLst>
                <a:tab algn="l" pos="0"/>
              </a:tabLst>
            </a:pPr>
            <a:r>
              <a:rPr b="0" lang="en-US" sz="2400" spc="-1" strike="noStrike">
                <a:solidFill>
                  <a:srgbClr val="2c3c43"/>
                </a:solidFill>
                <a:latin typeface="Trebuchet MS"/>
              </a:rPr>
              <a:t>Click to edit Master text styles</a:t>
            </a:r>
            <a:endParaRPr b="0" lang="en-US" sz="24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2" name="Google Shape;78;p14" descr=""/>
          <p:cNvPicPr/>
          <p:nvPr/>
        </p:nvPicPr>
        <p:blipFill>
          <a:blip r:embed="rId2"/>
          <a:stretch/>
        </p:blipFill>
        <p:spPr>
          <a:xfrm>
            <a:off x="10130760" y="5785560"/>
            <a:ext cx="580320" cy="205920"/>
          </a:xfrm>
          <a:prstGeom prst="rect">
            <a:avLst/>
          </a:prstGeom>
          <a:ln>
            <a:noFill/>
          </a:ln>
        </p:spPr>
      </p:pic>
      <p:sp>
        <p:nvSpPr>
          <p:cNvPr id="263" name="CustomShape 1"/>
          <p:cNvSpPr/>
          <p:nvPr/>
        </p:nvSpPr>
        <p:spPr>
          <a:xfrm>
            <a:off x="9762120" y="5831280"/>
            <a:ext cx="320760" cy="160920"/>
          </a:xfrm>
          <a:prstGeom prst="rect">
            <a:avLst/>
          </a:prstGeom>
          <a:noFill/>
          <a:ln>
            <a:noFill/>
          </a:ln>
        </p:spPr>
        <p:style>
          <a:lnRef idx="0"/>
          <a:fillRef idx="0"/>
          <a:effectRef idx="0"/>
          <a:fontRef idx="minor"/>
        </p:style>
        <p:txBody>
          <a:bodyPr lIns="0" rIns="0" tIns="0" bIns="0" anchor="ctr">
            <a:noAutofit/>
          </a:bodyPr>
          <a:p>
            <a:pPr algn="r">
              <a:lnSpc>
                <a:spcPct val="100000"/>
              </a:lnSpc>
              <a:tabLst>
                <a:tab algn="l" pos="0"/>
              </a:tabLst>
            </a:pPr>
            <a:fld id="{F6E645CA-4F12-45CA-87FD-F50AEED66FD3}" type="slidenum">
              <a:rPr b="0" lang="en-US" sz="800" spc="-1" strike="noStrike">
                <a:solidFill>
                  <a:srgbClr val="5e5e5e"/>
                </a:solidFill>
                <a:latin typeface="Trebuchet MS"/>
                <a:ea typeface="Trebuchet MS"/>
              </a:rPr>
              <a:t>&lt;number&gt;</a:t>
            </a:fld>
            <a:r>
              <a:rPr b="0" lang="en-US" sz="1100" spc="-1" strike="noStrike">
                <a:solidFill>
                  <a:srgbClr val="12feb6"/>
                </a:solidFill>
                <a:latin typeface="Questrial"/>
                <a:ea typeface="Questrial"/>
              </a:rPr>
              <a:t> </a:t>
            </a:r>
            <a:endParaRPr b="0" lang="en-US" sz="1100" spc="-1" strike="noStrike">
              <a:latin typeface="Arial"/>
            </a:endParaRPr>
          </a:p>
        </p:txBody>
      </p:sp>
      <p:pic>
        <p:nvPicPr>
          <p:cNvPr id="264" name="Picture 8" descr="A close up of a spider&#10;&#10;Description automatically generated"/>
          <p:cNvPicPr/>
          <p:nvPr/>
        </p:nvPicPr>
        <p:blipFill>
          <a:blip r:embed="rId3"/>
          <a:stretch/>
        </p:blipFill>
        <p:spPr>
          <a:xfrm>
            <a:off x="0" y="0"/>
            <a:ext cx="10972440" cy="6171840"/>
          </a:xfrm>
          <a:prstGeom prst="rect">
            <a:avLst/>
          </a:prstGeom>
          <a:ln>
            <a:noFill/>
          </a:ln>
        </p:spPr>
      </p:pic>
      <p:pic>
        <p:nvPicPr>
          <p:cNvPr id="265" name="Picture 9" descr="A picture containing text&#10;&#10;Description automatically generated"/>
          <p:cNvPicPr/>
          <p:nvPr/>
        </p:nvPicPr>
        <p:blipFill>
          <a:blip r:embed="rId4"/>
          <a:stretch/>
        </p:blipFill>
        <p:spPr>
          <a:xfrm>
            <a:off x="7359480" y="4416840"/>
            <a:ext cx="1601280" cy="1298160"/>
          </a:xfrm>
          <a:prstGeom prst="rect">
            <a:avLst/>
          </a:prstGeom>
          <a:ln>
            <a:noFill/>
          </a:ln>
        </p:spPr>
      </p:pic>
      <p:pic>
        <p:nvPicPr>
          <p:cNvPr id="266" name="Graphic 3" descr=""/>
          <p:cNvPicPr/>
          <p:nvPr/>
        </p:nvPicPr>
        <p:blipFill>
          <a:blip r:embed="rId5"/>
          <a:srcRect l="40387" t="0" r="-3512" b="0"/>
          <a:stretch/>
        </p:blipFill>
        <p:spPr>
          <a:xfrm>
            <a:off x="8732160" y="4513680"/>
            <a:ext cx="2011320" cy="1104120"/>
          </a:xfrm>
          <a:prstGeom prst="rect">
            <a:avLst/>
          </a:prstGeom>
          <a:ln>
            <a:noFill/>
          </a:ln>
        </p:spPr>
      </p:pic>
      <p:sp>
        <p:nvSpPr>
          <p:cNvPr id="267" name="PlaceHolder 2"/>
          <p:cNvSpPr>
            <a:spLocks noGrp="1"/>
          </p:cNvSpPr>
          <p:nvPr>
            <p:ph type="title"/>
          </p:nvPr>
        </p:nvSpPr>
        <p:spPr>
          <a:xfrm>
            <a:off x="548640" y="246240"/>
            <a:ext cx="9875160" cy="1030320"/>
          </a:xfrm>
          <a:prstGeom prst="rect">
            <a:avLst/>
          </a:prstGeom>
        </p:spPr>
        <p:txBody>
          <a:bodyPr lIns="0" rIns="0" tIns="0" bIns="0" anchor="ctr">
            <a:noAutofit/>
          </a:bodyPr>
          <a:p>
            <a:r>
              <a:rPr b="0" lang="en-US" sz="3600" spc="-1" strike="noStrike">
                <a:solidFill>
                  <a:srgbClr val="ffffff"/>
                </a:solidFill>
                <a:latin typeface="Arial"/>
              </a:rPr>
              <a:t>Click to edit the title text format</a:t>
            </a:r>
            <a:endParaRPr b="0" lang="en-US" sz="3600" spc="-1" strike="noStrike">
              <a:solidFill>
                <a:srgbClr val="ffffff"/>
              </a:solidFill>
              <a:latin typeface="Arial"/>
            </a:endParaRPr>
          </a:p>
        </p:txBody>
      </p:sp>
      <p:sp>
        <p:nvSpPr>
          <p:cNvPr id="268" name="PlaceHolder 3"/>
          <p:cNvSpPr>
            <a:spLocks noGrp="1"/>
          </p:cNvSpPr>
          <p:nvPr>
            <p:ph type="body"/>
          </p:nvPr>
        </p:nvSpPr>
        <p:spPr>
          <a:xfrm>
            <a:off x="548640" y="1443960"/>
            <a:ext cx="9875160" cy="3579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5e5e5e"/>
                </a:solidFill>
                <a:latin typeface="Trebuchet MS"/>
              </a:rPr>
              <a:t>Click to edit the outline text format</a:t>
            </a:r>
            <a:endParaRPr b="0" lang="en-US" sz="1400" spc="-1" strike="noStrike">
              <a:solidFill>
                <a:srgbClr val="5e5e5e"/>
              </a:solidFill>
              <a:latin typeface="Trebuchet MS"/>
            </a:endParaRPr>
          </a:p>
          <a:p>
            <a:pPr lvl="1" marL="864000" indent="-324000">
              <a:spcBef>
                <a:spcPts val="1134"/>
              </a:spcBef>
              <a:buClr>
                <a:srgbClr val="000000"/>
              </a:buClr>
              <a:buSzPct val="75000"/>
              <a:buFont typeface="Symbol" charset="2"/>
              <a:buChar char=""/>
            </a:pPr>
            <a:r>
              <a:rPr b="0" lang="en-US" sz="1100" spc="-1" strike="noStrike">
                <a:solidFill>
                  <a:srgbClr val="5e5e5e"/>
                </a:solidFill>
                <a:latin typeface="Trebuchet MS"/>
              </a:rPr>
              <a:t>Second Outline Level</a:t>
            </a:r>
            <a:endParaRPr b="0" lang="en-US" sz="1100" spc="-1" strike="noStrike">
              <a:solidFill>
                <a:srgbClr val="5e5e5e"/>
              </a:solidFill>
              <a:latin typeface="Trebuchet MS"/>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rebuchet MS"/>
              </a:rPr>
              <a:t>Third Outline Level</a:t>
            </a:r>
            <a:endParaRPr b="0" lang="en-US" sz="20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rebuchet MS"/>
              </a:rPr>
              <a:t>Fourth Outline Level</a:t>
            </a:r>
            <a:endParaRPr b="0" lang="en-US" sz="20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3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image" Target="../media/image25.png"/><Relationship Id="rId3" Type="http://schemas.openxmlformats.org/officeDocument/2006/relationships/slideLayout" Target="../slideLayouts/slideLayout37.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chart" Target="../charts/chart6.xml"/><Relationship Id="rId3" Type="http://schemas.openxmlformats.org/officeDocument/2006/relationships/slideLayout" Target="../slideLayouts/slideLayout37.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chart" Target="../charts/chart7.xml"/><Relationship Id="rId3" Type="http://schemas.openxmlformats.org/officeDocument/2006/relationships/slideLayout" Target="../slideLayouts/slideLayout37.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chart" Target="../charts/chart8.xml"/><Relationship Id="rId3" Type="http://schemas.openxmlformats.org/officeDocument/2006/relationships/slideLayout" Target="../slideLayouts/slideLayout37.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slideLayout" Target="../slideLayouts/slideLayout37.xml"/><Relationship Id="rId9"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slideLayout" Target="../slideLayouts/slideLayout37.xml"/><Relationship Id="rId8"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slideLayout" Target="../slideLayouts/slideLayout13.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37.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chart" Target="../charts/chart9.xml"/><Relationship Id="rId2" Type="http://schemas.openxmlformats.org/officeDocument/2006/relationships/image" Target="../media/image38.png"/><Relationship Id="rId3" Type="http://schemas.openxmlformats.org/officeDocument/2006/relationships/chart" Target="../charts/chart10.xml"/><Relationship Id="rId4" Type="http://schemas.openxmlformats.org/officeDocument/2006/relationships/image" Target="../media/image39.png"/><Relationship Id="rId5" Type="http://schemas.openxmlformats.org/officeDocument/2006/relationships/chart" Target="../charts/chart11.xml"/><Relationship Id="rId6" Type="http://schemas.openxmlformats.org/officeDocument/2006/relationships/image" Target="../media/image40.png"/><Relationship Id="rId7" Type="http://schemas.openxmlformats.org/officeDocument/2006/relationships/slideLayout" Target="../slideLayouts/slideLayout37.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37.xml"/><Relationship Id="rId8"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chart" Target="../charts/chart12.xml"/><Relationship Id="rId2" Type="http://schemas.openxmlformats.org/officeDocument/2006/relationships/chart" Target="../charts/chart13.xml"/><Relationship Id="rId3" Type="http://schemas.openxmlformats.org/officeDocument/2006/relationships/chart" Target="../charts/chart14.xml"/><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37.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chart" Target="../charts/chart15.xml"/><Relationship Id="rId2" Type="http://schemas.openxmlformats.org/officeDocument/2006/relationships/chart" Target="../charts/chart16.xml"/><Relationship Id="rId3" Type="http://schemas.openxmlformats.org/officeDocument/2006/relationships/slideLayout" Target="../slideLayouts/slideLayout37.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chart" Target="../charts/chart17.xml"/><Relationship Id="rId2" Type="http://schemas.openxmlformats.org/officeDocument/2006/relationships/chart" Target="../charts/chart18.xml"/><Relationship Id="rId3" Type="http://schemas.openxmlformats.org/officeDocument/2006/relationships/slideLayout" Target="../slideLayouts/slideLayout37.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chart" Target="../charts/chart19.xml"/><Relationship Id="rId7" Type="http://schemas.openxmlformats.org/officeDocument/2006/relationships/slideLayout" Target="../slideLayouts/slideLayout37.xml"/><Relationship Id="rId8"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7.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chart" Target="../charts/chart20.xml"/><Relationship Id="rId2" Type="http://schemas.openxmlformats.org/officeDocument/2006/relationships/slideLayout" Target="../slideLayouts/slideLayout2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chart" Target="../charts/chart21.xml"/><Relationship Id="rId2" Type="http://schemas.openxmlformats.org/officeDocument/2006/relationships/slideLayout" Target="../slideLayouts/slideLayout2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25.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chart" Target="../charts/chart22.xml"/><Relationship Id="rId2" Type="http://schemas.openxmlformats.org/officeDocument/2006/relationships/chart" Target="../charts/chart23.xml"/><Relationship Id="rId3" Type="http://schemas.openxmlformats.org/officeDocument/2006/relationships/slideLayout" Target="../slideLayouts/slideLayout25.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chart" Target="../charts/chart24.xml"/><Relationship Id="rId2" Type="http://schemas.openxmlformats.org/officeDocument/2006/relationships/chart" Target="../charts/chart25.xml"/><Relationship Id="rId3" Type="http://schemas.openxmlformats.org/officeDocument/2006/relationships/slideLayout" Target="../slideLayouts/slideLayout25.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chart" Target="../charts/chart26.xml"/><Relationship Id="rId2" Type="http://schemas.openxmlformats.org/officeDocument/2006/relationships/chart" Target="../charts/chart27.xml"/><Relationship Id="rId3" Type="http://schemas.openxmlformats.org/officeDocument/2006/relationships/image" Target="../media/image53.png"/><Relationship Id="rId4" Type="http://schemas.openxmlformats.org/officeDocument/2006/relationships/slideLayout" Target="../slideLayouts/slideLayout25.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7.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7.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37.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3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37.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685800" y="4974480"/>
            <a:ext cx="5815080" cy="285840"/>
          </a:xfrm>
          <a:prstGeom prst="rect">
            <a:avLst/>
          </a:prstGeom>
          <a:noFill/>
          <a:ln w="9360">
            <a:noFill/>
          </a:ln>
        </p:spPr>
        <p:txBody>
          <a:bodyPr>
            <a:noAutofit/>
          </a:bodyPr>
          <a:p>
            <a:pPr>
              <a:lnSpc>
                <a:spcPct val="90000"/>
              </a:lnSpc>
              <a:spcBef>
                <a:spcPts val="601"/>
              </a:spcBef>
              <a:spcAft>
                <a:spcPts val="300"/>
              </a:spcAft>
              <a:tabLst>
                <a:tab algn="l" pos="0"/>
              </a:tabLst>
            </a:pPr>
            <a:r>
              <a:rPr b="0" lang="en-US" sz="2000" spc="-1" strike="noStrike">
                <a:solidFill>
                  <a:srgbClr val="76b900"/>
                </a:solidFill>
                <a:latin typeface="Trebuchet MS"/>
              </a:rPr>
              <a:t>Part 2: How a Neural Network Trains</a:t>
            </a:r>
            <a:endParaRPr b="0" lang="en-US" sz="2000" spc="-1" strike="noStrike">
              <a:latin typeface="Arial"/>
            </a:endParaRPr>
          </a:p>
        </p:txBody>
      </p:sp>
      <p:sp>
        <p:nvSpPr>
          <p:cNvPr id="312" name="TextShape 2"/>
          <p:cNvSpPr txBox="1"/>
          <p:nvPr/>
        </p:nvSpPr>
        <p:spPr>
          <a:xfrm>
            <a:off x="685800" y="3389400"/>
            <a:ext cx="5815080" cy="1616760"/>
          </a:xfrm>
          <a:prstGeom prst="rect">
            <a:avLst/>
          </a:prstGeom>
          <a:noFill/>
          <a:ln w="9360">
            <a:noFill/>
          </a:ln>
        </p:spPr>
        <p:txBody>
          <a:bodyPr anchor="b">
            <a:normAutofit/>
          </a:bodyPr>
          <a:p>
            <a:pPr>
              <a:lnSpc>
                <a:spcPct val="90000"/>
              </a:lnSpc>
            </a:pPr>
            <a:r>
              <a:rPr b="1" lang="en-GB" sz="3600" spc="-1" strike="noStrike" cap="all">
                <a:solidFill>
                  <a:srgbClr val="ffffff"/>
                </a:solidFill>
                <a:latin typeface="Trebuchet MS"/>
              </a:rPr>
              <a:t>Fundamentals of </a:t>
            </a:r>
            <a:br/>
            <a:r>
              <a:rPr b="1" lang="en-GB" sz="3600" spc="-1" strike="noStrike" cap="all">
                <a:solidFill>
                  <a:srgbClr val="ffffff"/>
                </a:solidFill>
                <a:latin typeface="Trebuchet MS"/>
              </a:rPr>
              <a:t>Deep Learning</a:t>
            </a:r>
            <a:endParaRPr b="0" lang="en-US" sz="36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 Simpler Model</a:t>
            </a:r>
            <a:endParaRPr b="0" lang="en-US" sz="2800" spc="-1" strike="noStrike">
              <a:solidFill>
                <a:srgbClr val="ffffff"/>
              </a:solidFill>
              <a:latin typeface="Arial"/>
            </a:endParaRPr>
          </a:p>
        </p:txBody>
      </p:sp>
      <mc:AlternateContent>
        <mc:Choice xmlns:a14="http://schemas.microsoft.com/office/drawing/2010/main" Requires="a14">
          <p:sp>
            <p:nvSpPr>
              <p:cNvPr id="457" name="Formula 2"/>
              <p:cNvSpPr txBox="1"/>
              <p:nvPr/>
            </p:nvSpPr>
            <p:spPr>
              <a:xfrm>
                <a:off x="4118760" y="1252080"/>
                <a:ext cx="2734560" cy="553680"/>
              </a:xfrm>
              <a:prstGeom prst="rect">
                <a:avLst/>
              </a:prstGeom>
            </p:spPr>
            <p:txBody>
              <a:bodyPr/>
              <a:p>
                <a14:m>
                  <m:oMath xmlns:m="http://schemas.openxmlformats.org/officeDocument/2006/math">
                    <m:r>
                      <m:t xml:space="preserve">𝑦</m:t>
                    </m:r>
                    <m:r>
                      <m:t xml:space="preserve">=</m:t>
                    </m:r>
                    <m:r>
                      <m:t xml:space="preserve">𝑚𝑥</m:t>
                    </m:r>
                    <m:r>
                      <m:t xml:space="preserve">+</m:t>
                    </m:r>
                    <m:r>
                      <m:t xml:space="preserve">𝑏</m:t>
                    </m:r>
                  </m:oMath>
                </a14:m>
              </a:p>
            </p:txBody>
          </p:sp>
        </mc:Choice>
        <mc:Fallback/>
      </mc:AlternateContent>
      <p:graphicFrame>
        <p:nvGraphicFramePr>
          <p:cNvPr id="458" name="Table 3"/>
          <p:cNvGraphicFramePr/>
          <p:nvPr/>
        </p:nvGraphicFramePr>
        <p:xfrm>
          <a:off x="893520" y="2938320"/>
          <a:ext cx="2365920" cy="1604520"/>
        </p:xfrm>
        <a:graphic>
          <a:graphicData uri="http://schemas.openxmlformats.org/drawingml/2006/table">
            <a:tbl>
              <a:tblPr/>
              <a:tblGrid>
                <a:gridCol w="1182960"/>
                <a:gridCol w="1182960"/>
              </a:tblGrid>
              <a:tr h="534600">
                <a:tc>
                  <a:txBody>
                    <a:bodyPr anchor="ctr">
                      <a:noAutofit/>
                    </a:bodyPr>
                    <a:p>
                      <a:pPr algn="ctr">
                        <a:lnSpc>
                          <a:spcPct val="100000"/>
                        </a:lnSpc>
                      </a:pPr>
                      <a:r>
                        <a:rPr b="1" lang="en-US" sz="1800" spc="-1" strike="noStrike">
                          <a:solidFill>
                            <a:srgbClr val="ffffff"/>
                          </a:solidFill>
                          <a:latin typeface="Trebuchet MS"/>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xBody>
                    <a:bodyPr anchor="ctr">
                      <a:noAutofit/>
                    </a:bodyPr>
                    <a:p>
                      <a:pPr algn="ctr">
                        <a:lnSpc>
                          <a:spcPct val="100000"/>
                        </a:lnSpc>
                      </a:pPr>
                      <a:r>
                        <a:rPr b="1" lang="en-US" sz="1800" spc="-1" strike="noStrike">
                          <a:solidFill>
                            <a:srgbClr val="ffffff"/>
                          </a:solidFill>
                          <a:latin typeface="Trebuchet MS"/>
                        </a:rPr>
                        <a: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r>
              <a:tr h="534600">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r>
              <a:tr h="535320">
                <a:tc>
                  <a:txBody>
                    <a:bodyPr anchor="ctr">
                      <a:noAutofit/>
                    </a:bodyPr>
                    <a:p>
                      <a:pPr algn="ctr">
                        <a:lnSpc>
                          <a:spcPct val="100000"/>
                        </a:lnSpc>
                      </a:pPr>
                      <a:r>
                        <a:rPr b="0" lang="en-US" sz="1800" spc="-1" strike="noStrike">
                          <a:solidFill>
                            <a:srgbClr val="000000"/>
                          </a:solidFill>
                          <a:latin typeface="Trebuchet MS"/>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r>
            </a:tbl>
          </a:graphicData>
        </a:graphic>
      </p:graphicFrame>
      <p:graphicFrame>
        <p:nvGraphicFramePr>
          <p:cNvPr id="459" name="Chart 23"/>
          <p:cNvGraphicFramePr/>
          <p:nvPr/>
        </p:nvGraphicFramePr>
        <p:xfrm>
          <a:off x="4015440" y="2421360"/>
          <a:ext cx="2838240" cy="272376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460" name="Formula 4"/>
              <p:cNvSpPr txBox="1"/>
              <p:nvPr/>
            </p:nvSpPr>
            <p:spPr>
              <a:xfrm>
                <a:off x="9062640" y="2587680"/>
                <a:ext cx="1302840" cy="498240"/>
              </a:xfrm>
              <a:prstGeom prst="rect">
                <a:avLst/>
              </a:prstGeom>
            </p:spPr>
            <p:txBody>
              <a:bodyPr/>
              <a:p>
                <a14:m>
                  <m:oMath xmlns:m="http://schemas.openxmlformats.org/officeDocument/2006/math">
                    <m:r>
                      <m:t xml:space="preserve">𝑚</m:t>
                    </m:r>
                    <m:r>
                      <m:t xml:space="preserve">=</m:t>
                    </m:r>
                    <m:r>
                      <m:t xml:space="preserve">?</m:t>
                    </m:r>
                  </m:oMath>
                </a14:m>
              </a:p>
            </p:txBody>
          </p:sp>
        </mc:Choice>
        <mc:Fallback/>
      </mc:AlternateContent>
      <mc:AlternateContent>
        <mc:Choice xmlns:a14="http://schemas.microsoft.com/office/drawing/2010/main" Requires="a14">
          <p:sp>
            <p:nvSpPr>
              <p:cNvPr id="461" name="Formula 5"/>
              <p:cNvSpPr txBox="1"/>
              <p:nvPr/>
            </p:nvSpPr>
            <p:spPr>
              <a:xfrm>
                <a:off x="9131040" y="3757320"/>
                <a:ext cx="1161720" cy="498240"/>
              </a:xfrm>
              <a:prstGeom prst="rect">
                <a:avLst/>
              </a:prstGeom>
            </p:spPr>
            <p:txBody>
              <a:bodyPr/>
              <a:p>
                <a14:m>
                  <m:oMath xmlns:m="http://schemas.openxmlformats.org/officeDocument/2006/math">
                    <m:r>
                      <m:t xml:space="preserve">b</m:t>
                    </m:r>
                    <m:r>
                      <m:t xml:space="preserve">=</m:t>
                    </m:r>
                    <m:r>
                      <m:t xml:space="preserve">?</m:t>
                    </m:r>
                  </m:oMath>
                </a14:m>
              </a:p>
            </p:txBody>
          </p:sp>
        </mc:Choice>
        <mc:Fallback/>
      </mc:AlternateContent>
      <p:grpSp>
        <p:nvGrpSpPr>
          <p:cNvPr id="462" name="Group 6"/>
          <p:cNvGrpSpPr/>
          <p:nvPr/>
        </p:nvGrpSpPr>
        <p:grpSpPr>
          <a:xfrm>
            <a:off x="7548840" y="2543040"/>
            <a:ext cx="879120" cy="2190240"/>
            <a:chOff x="7548840" y="2543040"/>
            <a:chExt cx="879120" cy="2190240"/>
          </a:xfrm>
        </p:grpSpPr>
        <p:sp>
          <p:nvSpPr>
            <p:cNvPr id="463" name="CustomShape 7"/>
            <p:cNvSpPr/>
            <p:nvPr/>
          </p:nvSpPr>
          <p:spPr>
            <a:xfrm>
              <a:off x="7787160" y="2543040"/>
              <a:ext cx="360" cy="91296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464" name="CustomShape 8"/>
            <p:cNvSpPr/>
            <p:nvPr/>
          </p:nvSpPr>
          <p:spPr>
            <a:xfrm>
              <a:off x="7787160" y="393660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465" name="Formula 9"/>
                <p:cNvSpPr txBox="1"/>
                <p:nvPr/>
              </p:nvSpPr>
              <p:spPr>
                <a:xfrm>
                  <a:off x="7929720" y="393660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466" name="CustomShape 10"/>
            <p:cNvSpPr/>
            <p:nvPr/>
          </p:nvSpPr>
          <p:spPr>
            <a:xfrm rot="5400000">
              <a:off x="7547400" y="345816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grpSp>
      <p:sp>
        <p:nvSpPr>
          <p:cNvPr id="467" name="Line 11"/>
          <p:cNvSpPr/>
          <p:nvPr/>
        </p:nvSpPr>
        <p:spPr>
          <a:xfrm flipV="1">
            <a:off x="4810680" y="2709000"/>
            <a:ext cx="1101600" cy="1227600"/>
          </a:xfrm>
          <a:prstGeom prst="line">
            <a:avLst/>
          </a:prstGeom>
          <a:ln w="38160">
            <a:solidFill>
              <a:schemeClr val="bg1"/>
            </a:solidFill>
            <a:prstDash val="sysDash"/>
            <a:round/>
          </a:ln>
        </p:spPr>
        <p:style>
          <a:lnRef idx="1">
            <a:schemeClr val="accent1"/>
          </a:lnRef>
          <a:fillRef idx="0">
            <a:schemeClr val="accent1"/>
          </a:fillRef>
          <a:effectRef idx="0">
            <a:schemeClr val="accent1"/>
          </a:effectRef>
          <a:fontRef idx="minor"/>
        </p:style>
      </p:sp>
      <p:sp>
        <p:nvSpPr>
          <p:cNvPr id="468" name="CustomShape 12"/>
          <p:cNvSpPr/>
          <p:nvPr/>
        </p:nvSpPr>
        <p:spPr>
          <a:xfrm>
            <a:off x="7740720" y="2599200"/>
            <a:ext cx="944640" cy="474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m•x</a:t>
            </a:r>
            <a:endParaRPr b="0" lang="en-US" sz="2800" spc="-1" strike="noStrike">
              <a:latin typeface="Arial"/>
            </a:endParaRPr>
          </a:p>
        </p:txBody>
      </p:sp>
    </p:spTree>
  </p:cSld>
  <mc:AlternateContent>
    <mc:Choice Requires="p14">
      <p:transition p14:dur="10"/>
    </mc:Choice>
    <mc:Fallback>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 Simpler Model</a:t>
            </a:r>
            <a:endParaRPr b="0" lang="en-US" sz="2800" spc="-1" strike="noStrike">
              <a:solidFill>
                <a:srgbClr val="ffffff"/>
              </a:solidFill>
              <a:latin typeface="Arial"/>
            </a:endParaRPr>
          </a:p>
        </p:txBody>
      </p:sp>
      <mc:AlternateContent>
        <mc:Choice xmlns:a14="http://schemas.microsoft.com/office/drawing/2010/main" Requires="a14">
          <p:sp>
            <p:nvSpPr>
              <p:cNvPr id="470" name="Formula 2"/>
              <p:cNvSpPr txBox="1"/>
              <p:nvPr/>
            </p:nvSpPr>
            <p:spPr>
              <a:xfrm>
                <a:off x="4118760" y="1252080"/>
                <a:ext cx="2734560" cy="553680"/>
              </a:xfrm>
              <a:prstGeom prst="rect">
                <a:avLst/>
              </a:prstGeom>
            </p:spPr>
            <p:txBody>
              <a:bodyPr/>
              <a:p>
                <a14:m>
                  <m:oMath xmlns:m="http://schemas.openxmlformats.org/officeDocument/2006/math">
                    <m:r>
                      <m:t xml:space="preserve">𝑦</m:t>
                    </m:r>
                    <m:r>
                      <m:t xml:space="preserve">=</m:t>
                    </m:r>
                    <m:r>
                      <m:t xml:space="preserve">𝑚𝑥</m:t>
                    </m:r>
                    <m:r>
                      <m:t xml:space="preserve">+</m:t>
                    </m:r>
                    <m:r>
                      <m:t xml:space="preserve">𝑏</m:t>
                    </m:r>
                  </m:oMath>
                </a14:m>
              </a:p>
            </p:txBody>
          </p:sp>
        </mc:Choice>
        <mc:Fallback/>
      </mc:AlternateContent>
      <p:grpSp>
        <p:nvGrpSpPr>
          <p:cNvPr id="471" name="Group 3"/>
          <p:cNvGrpSpPr/>
          <p:nvPr/>
        </p:nvGrpSpPr>
        <p:grpSpPr>
          <a:xfrm>
            <a:off x="7548840" y="2543040"/>
            <a:ext cx="879120" cy="2190240"/>
            <a:chOff x="7548840" y="2543040"/>
            <a:chExt cx="879120" cy="2190240"/>
          </a:xfrm>
        </p:grpSpPr>
        <p:sp>
          <p:nvSpPr>
            <p:cNvPr id="472" name="CustomShape 4"/>
            <p:cNvSpPr/>
            <p:nvPr/>
          </p:nvSpPr>
          <p:spPr>
            <a:xfrm>
              <a:off x="7787160" y="2543040"/>
              <a:ext cx="360" cy="91296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473" name="CustomShape 5"/>
            <p:cNvSpPr/>
            <p:nvPr/>
          </p:nvSpPr>
          <p:spPr>
            <a:xfrm>
              <a:off x="7787160" y="393660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474" name="Formula 6"/>
                <p:cNvSpPr txBox="1"/>
                <p:nvPr/>
              </p:nvSpPr>
              <p:spPr>
                <a:xfrm>
                  <a:off x="7929720" y="393660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475" name="CustomShape 7"/>
            <p:cNvSpPr/>
            <p:nvPr/>
          </p:nvSpPr>
          <p:spPr>
            <a:xfrm rot="5400000">
              <a:off x="7547400" y="345816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grpSp>
      <p:graphicFrame>
        <p:nvGraphicFramePr>
          <p:cNvPr id="476" name="Table 8"/>
          <p:cNvGraphicFramePr/>
          <p:nvPr/>
        </p:nvGraphicFramePr>
        <p:xfrm>
          <a:off x="889200" y="2941560"/>
          <a:ext cx="2365920" cy="1604520"/>
        </p:xfrm>
        <a:graphic>
          <a:graphicData uri="http://schemas.openxmlformats.org/drawingml/2006/table">
            <a:tbl>
              <a:tblPr/>
              <a:tblGrid>
                <a:gridCol w="788400"/>
                <a:gridCol w="788400"/>
                <a:gridCol w="789120"/>
              </a:tblGrid>
              <a:tr h="534600">
                <a:tc>
                  <a:txBody>
                    <a:bodyPr anchor="ctr">
                      <a:noAutofit/>
                    </a:bodyPr>
                    <a:p>
                      <a:pPr algn="ctr">
                        <a:lnSpc>
                          <a:spcPct val="100000"/>
                        </a:lnSpc>
                      </a:pPr>
                      <a:r>
                        <a:rPr b="1" lang="en-US" sz="1800" spc="-1" strike="noStrike">
                          <a:solidFill>
                            <a:srgbClr val="ffffff"/>
                          </a:solidFill>
                          <a:latin typeface="Trebuchet MS"/>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xBody>
                    <a:bodyPr anchor="ctr">
                      <a:noAutofit/>
                    </a:bodyPr>
                    <a:p>
                      <a:pPr algn="ctr">
                        <a:lnSpc>
                          <a:spcPct val="100000"/>
                        </a:lnSpc>
                      </a:pPr>
                      <a:r>
                        <a:rPr b="1" lang="en-US" sz="1800" spc="-1" strike="noStrike">
                          <a:solidFill>
                            <a:srgbClr val="ffffff"/>
                          </a:solidFill>
                          <a:latin typeface="Trebuchet MS"/>
                        </a:rPr>
                        <a: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5594"/>
                    </a:solidFill>
                  </a:tcPr>
                </a:tc>
              </a:tr>
              <a:tr h="534600">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3afff"/>
                    </a:solidFill>
                  </a:tcPr>
                </a:tc>
              </a:tr>
              <a:tr h="535320">
                <a:tc>
                  <a:txBody>
                    <a:bodyPr anchor="ctr">
                      <a:noAutofit/>
                    </a:bodyPr>
                    <a:p>
                      <a:pPr algn="ctr">
                        <a:lnSpc>
                          <a:spcPct val="100000"/>
                        </a:lnSpc>
                      </a:pPr>
                      <a:r>
                        <a:rPr b="0" lang="en-US" sz="1800" spc="-1" strike="noStrike">
                          <a:solidFill>
                            <a:srgbClr val="000000"/>
                          </a:solidFill>
                          <a:latin typeface="Trebuchet MS"/>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0e4ff"/>
                    </a:solidFill>
                  </a:tcPr>
                </a:tc>
              </a:tr>
            </a:tbl>
          </a:graphicData>
        </a:graphic>
      </p:graphicFrame>
      <p:graphicFrame>
        <p:nvGraphicFramePr>
          <p:cNvPr id="477" name="Chart 23"/>
          <p:cNvGraphicFramePr/>
          <p:nvPr/>
        </p:nvGraphicFramePr>
        <p:xfrm>
          <a:off x="4015440" y="2424960"/>
          <a:ext cx="2838240" cy="272376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478" name="Formula 9"/>
              <p:cNvSpPr txBox="1"/>
              <p:nvPr/>
            </p:nvSpPr>
            <p:spPr>
              <a:xfrm>
                <a:off x="9062640" y="3086280"/>
                <a:ext cx="1734120" cy="498240"/>
              </a:xfrm>
              <a:prstGeom prst="rect">
                <a:avLst/>
              </a:prstGeom>
            </p:spPr>
            <p:txBody>
              <a:bodyPr/>
              <a:p>
                <a14:m>
                  <m:oMath xmlns:m="http://schemas.openxmlformats.org/officeDocument/2006/math">
                    <m:r>
                      <m:t xml:space="preserve">𝑚</m:t>
                    </m:r>
                    <m:r>
                      <m:t xml:space="preserve">=</m:t>
                    </m:r>
                    <m:r>
                      <m:t xml:space="preserve">−</m:t>
                    </m:r>
                    <m:r>
                      <m:t xml:space="preserve">1</m:t>
                    </m:r>
                  </m:oMath>
                </a14:m>
              </a:p>
            </p:txBody>
          </p:sp>
        </mc:Choice>
        <mc:Fallback/>
      </mc:AlternateContent>
      <mc:AlternateContent>
        <mc:Choice xmlns:a14="http://schemas.microsoft.com/office/drawing/2010/main" Requires="a14">
          <p:sp>
            <p:nvSpPr>
              <p:cNvPr id="479" name="Formula 10"/>
              <p:cNvSpPr txBox="1"/>
              <p:nvPr/>
            </p:nvSpPr>
            <p:spPr>
              <a:xfrm>
                <a:off x="9087840" y="3757320"/>
                <a:ext cx="1248480" cy="498240"/>
              </a:xfrm>
              <a:prstGeom prst="rect">
                <a:avLst/>
              </a:prstGeom>
            </p:spPr>
            <p:txBody>
              <a:bodyPr/>
              <a:p>
                <a14:m>
                  <m:oMath xmlns:m="http://schemas.openxmlformats.org/officeDocument/2006/math">
                    <m:r>
                      <m:t xml:space="preserve">b</m:t>
                    </m:r>
                    <m:r>
                      <m:t xml:space="preserve">=</m:t>
                    </m:r>
                    <m:r>
                      <m:t xml:space="preserve">5</m:t>
                    </m:r>
                  </m:oMath>
                </a14:m>
              </a:p>
            </p:txBody>
          </p:sp>
        </mc:Choice>
        <mc:Fallback/>
      </mc:AlternateContent>
      <p:sp>
        <p:nvSpPr>
          <p:cNvPr id="480" name="CustomShape 11"/>
          <p:cNvSpPr/>
          <p:nvPr/>
        </p:nvSpPr>
        <p:spPr>
          <a:xfrm>
            <a:off x="8894520" y="2168640"/>
            <a:ext cx="1901880" cy="74880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Start Random</a:t>
            </a:r>
            <a:endParaRPr b="0" lang="en-US" sz="2400" spc="-1" strike="noStrike">
              <a:latin typeface="Arial"/>
            </a:endParaRPr>
          </a:p>
        </p:txBody>
      </p:sp>
      <p:sp>
        <p:nvSpPr>
          <p:cNvPr id="481" name="Line 12"/>
          <p:cNvSpPr/>
          <p:nvPr/>
        </p:nvSpPr>
        <p:spPr>
          <a:xfrm>
            <a:off x="4800600" y="2900880"/>
            <a:ext cx="1823760" cy="108900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482" name="CustomShape 13"/>
          <p:cNvSpPr/>
          <p:nvPr/>
        </p:nvSpPr>
        <p:spPr>
          <a:xfrm>
            <a:off x="7740720" y="2599200"/>
            <a:ext cx="944640" cy="474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m•x</a:t>
            </a:r>
            <a:endParaRPr b="0" lang="en-US" sz="2800" spc="-1" strike="noStrike">
              <a:latin typeface="Arial"/>
            </a:endParaRPr>
          </a:p>
        </p:txBody>
      </p:sp>
    </p:spTree>
  </p:cSld>
  <mc:AlternateContent>
    <mc:Choice Requires="p14">
      <p:transition p14:dur="10"/>
    </mc:Choice>
    <mc:Fallback>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 Simpler Model</a:t>
            </a:r>
            <a:endParaRPr b="0" lang="en-US" sz="2800" spc="-1" strike="noStrike">
              <a:solidFill>
                <a:srgbClr val="ffffff"/>
              </a:solidFill>
              <a:latin typeface="Arial"/>
            </a:endParaRPr>
          </a:p>
        </p:txBody>
      </p:sp>
      <mc:AlternateContent>
        <mc:Choice xmlns:a14="http://schemas.microsoft.com/office/drawing/2010/main" Requires="a14">
          <p:sp>
            <p:nvSpPr>
              <p:cNvPr id="484" name="Formula 2"/>
              <p:cNvSpPr txBox="1"/>
              <p:nvPr/>
            </p:nvSpPr>
            <p:spPr>
              <a:xfrm>
                <a:off x="4118760" y="1252080"/>
                <a:ext cx="2734560" cy="553680"/>
              </a:xfrm>
              <a:prstGeom prst="rect">
                <a:avLst/>
              </a:prstGeom>
            </p:spPr>
            <p:txBody>
              <a:bodyPr/>
              <a:p>
                <a14:m>
                  <m:oMath xmlns:m="http://schemas.openxmlformats.org/officeDocument/2006/math">
                    <m:r>
                      <m:t xml:space="preserve">𝑦</m:t>
                    </m:r>
                    <m:r>
                      <m:t xml:space="preserve">=</m:t>
                    </m:r>
                    <m:r>
                      <m:t xml:space="preserve">𝑚𝑥</m:t>
                    </m:r>
                    <m:r>
                      <m:t xml:space="preserve">+</m:t>
                    </m:r>
                    <m:r>
                      <m:t xml:space="preserve">𝑏</m:t>
                    </m:r>
                  </m:oMath>
                </a14:m>
              </a:p>
            </p:txBody>
          </p:sp>
        </mc:Choice>
        <mc:Fallback/>
      </mc:AlternateContent>
      <mc:AlternateContent>
        <mc:Choice xmlns:a14="http://schemas.microsoft.com/office/drawing/2010/main" Requires="a14">
          <p:sp>
            <p:nvSpPr>
              <p:cNvPr id="485" name="Formula 3"/>
              <p:cNvSpPr txBox="1"/>
              <p:nvPr/>
            </p:nvSpPr>
            <p:spPr>
              <a:xfrm>
                <a:off x="7042680" y="3784320"/>
                <a:ext cx="3482280" cy="1292760"/>
              </a:xfrm>
              <a:prstGeom prst="rect">
                <a:avLst/>
              </a:prstGeom>
            </p:spPr>
            <p:txBody>
              <a:bodyPr/>
              <a:p>
                <a14:m>
                  <m:oMath xmlns:m="http://schemas.openxmlformats.org/officeDocument/2006/math">
                    <m:r>
                      <m:t xml:space="preserve">𝑅𝑀𝑆𝐸</m:t>
                    </m:r>
                    <m:r>
                      <m:t xml:space="preserve">=</m:t>
                    </m:r>
                    <m:rad>
                      <m:radPr>
                        <m:degHide m:val="1"/>
                      </m:radPr>
                      <m:deg/>
                      <m:e>
                        <m:f>
                          <m:num>
                            <m:r>
                              <m:t xml:space="preserve">1</m:t>
                            </m:r>
                          </m:num>
                          <m:den>
                            <m:r>
                              <m:t xml:space="preserve">𝑛</m:t>
                            </m:r>
                          </m:den>
                        </m:f>
                        <m:nary>
                          <m:naryPr>
                            <m:chr m:val="∑"/>
                          </m:naryPr>
                          <m:sub>
                            <m:r>
                              <m:t xml:space="preserve">𝑖</m:t>
                            </m:r>
                            <m:r>
                              <m:t xml:space="preserve">=</m:t>
                            </m:r>
                            <m:r>
                              <m:t xml:space="preserve">1</m:t>
                            </m:r>
                          </m:sub>
                          <m:sup>
                            <m:r>
                              <m:t xml:space="preserve">𝑛</m:t>
                            </m:r>
                          </m:sup>
                          <m:e>
                            <m:sSup>
                              <m:e>
                                <m:d>
                                  <m:dPr>
                                    <m:begChr m:val="("/>
                                    <m:endChr m:val=")"/>
                                  </m:dPr>
                                  <m:e>
                                    <m:sSub>
                                      <m:e>
                                        <m:r>
                                          <m:t xml:space="preserve">𝑦</m:t>
                                        </m:r>
                                      </m:e>
                                      <m:sub>
                                        <m:r>
                                          <m:t xml:space="preserve">𝑖</m:t>
                                        </m:r>
                                      </m:sub>
                                    </m:sSub>
                                    <m:r>
                                      <m:t xml:space="preserve">−</m:t>
                                    </m:r>
                                    <m:sSub>
                                      <m:e>
                                        <m:acc>
                                          <m:accPr>
                                            <m:chr m:val="^"/>
                                          </m:accPr>
                                          <m:e>
                                            <m:r>
                                              <m:t xml:space="preserve">𝑦</m:t>
                                            </m:r>
                                          </m:e>
                                        </m:acc>
                                      </m:e>
                                      <m:sub>
                                        <m:r>
                                          <m:t xml:space="preserve">𝑖</m:t>
                                        </m:r>
                                      </m:sub>
                                    </m:sSub>
                                  </m:e>
                                </m:d>
                              </m:e>
                              <m:sup>
                                <m:r>
                                  <m:t xml:space="preserve">2</m:t>
                                </m:r>
                              </m:sup>
                            </m:sSup>
                          </m:e>
                        </m:nary>
                      </m:e>
                    </m:rad>
                  </m:oMath>
                </a14:m>
              </a:p>
            </p:txBody>
          </p:sp>
        </mc:Choice>
        <mc:Fallback/>
      </mc:AlternateContent>
      <p:sp>
        <p:nvSpPr>
          <p:cNvPr id="486" name="CustomShape 4"/>
          <p:cNvSpPr/>
          <p:nvPr/>
        </p:nvSpPr>
        <p:spPr>
          <a:xfrm>
            <a:off x="8805960" y="2733480"/>
            <a:ext cx="98640" cy="32976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0" rIns="0" tIns="0" bIns="0" anchor="ctr">
            <a:spAutoFit/>
          </a:bodyPr>
          <a:p>
            <a:pPr algn="ctr">
              <a:lnSpc>
                <a:spcPct val="90000"/>
              </a:lnSpc>
            </a:pPr>
            <a:r>
              <a:rPr b="0" lang="en-US" sz="2400" spc="-1" strike="noStrike">
                <a:solidFill>
                  <a:srgbClr val="000000"/>
                </a:solidFill>
                <a:latin typeface="Trebuchet MS"/>
                <a:ea typeface="MS PGothic"/>
              </a:rPr>
              <a:t> </a:t>
            </a:r>
            <a:endParaRPr b="0" lang="en-US" sz="2400" spc="-1" strike="noStrike">
              <a:latin typeface="Arial"/>
            </a:endParaRPr>
          </a:p>
        </p:txBody>
      </p:sp>
      <p:graphicFrame>
        <p:nvGraphicFramePr>
          <p:cNvPr id="487" name="Table 5"/>
          <p:cNvGraphicFramePr/>
          <p:nvPr/>
        </p:nvGraphicFramePr>
        <p:xfrm>
          <a:off x="399960" y="2243160"/>
          <a:ext cx="3000240" cy="3099960"/>
        </p:xfrm>
        <a:graphic>
          <a:graphicData uri="http://schemas.openxmlformats.org/drawingml/2006/table">
            <a:tbl>
              <a:tblPr/>
              <a:tblGrid>
                <a:gridCol w="749880"/>
                <a:gridCol w="749880"/>
                <a:gridCol w="749880"/>
                <a:gridCol w="750600"/>
              </a:tblGrid>
              <a:tr h="619920">
                <a:tc>
                  <a:txBody>
                    <a:bodyPr anchor="ctr">
                      <a:noAutofit/>
                    </a:bodyPr>
                    <a:p>
                      <a:pPr algn="ctr">
                        <a:lnSpc>
                          <a:spcPct val="100000"/>
                        </a:lnSpc>
                      </a:pPr>
                      <a:r>
                        <a:rPr b="1" lang="en-US" sz="1800" spc="-1" strike="noStrike">
                          <a:solidFill>
                            <a:srgbClr val="ffffff"/>
                          </a:solidFill>
                          <a:latin typeface="Trebuchet MS"/>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xBody>
                    <a:bodyPr anchor="ctr">
                      <a:noAutofit/>
                    </a:bodyPr>
                    <a:p>
                      <a:pPr algn="ctr">
                        <a:lnSpc>
                          <a:spcPct val="100000"/>
                        </a:lnSpc>
                      </a:pPr>
                      <a:r>
                        <a:rPr b="1" lang="en-US" sz="1800" spc="-1" strike="noStrike">
                          <a:solidFill>
                            <a:srgbClr val="ffffff"/>
                          </a:solidFill>
                          <a:latin typeface="Trebuchet MS"/>
                        </a:rPr>
                        <a: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5594"/>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5594"/>
                    </a:solidFill>
                  </a:tcPr>
                </a:tc>
              </a:tr>
              <a:tr h="619920">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3afff"/>
                    </a:solidFill>
                  </a:tcPr>
                </a:tc>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3afff"/>
                    </a:solidFill>
                  </a:tcPr>
                </a:tc>
              </a:tr>
              <a:tr h="619920">
                <a:tc>
                  <a:txBody>
                    <a:bodyPr anchor="ctr">
                      <a:noAutofit/>
                    </a:bodyPr>
                    <a:p>
                      <a:pPr algn="ctr">
                        <a:lnSpc>
                          <a:spcPct val="100000"/>
                        </a:lnSpc>
                      </a:pPr>
                      <a:r>
                        <a:rPr b="0" lang="en-US" sz="1800" spc="-1" strike="noStrike">
                          <a:solidFill>
                            <a:srgbClr val="000000"/>
                          </a:solidFill>
                          <a:latin typeface="Trebuchet MS"/>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0e4ff"/>
                    </a:solidFill>
                  </a:tcPr>
                </a:tc>
                <a:tc>
                  <a:txBody>
                    <a:bodyPr anchor="ctr">
                      <a:noAutofit/>
                    </a:bodyPr>
                    <a:p>
                      <a:pPr algn="ctr">
                        <a:lnSpc>
                          <a:spcPct val="100000"/>
                        </a:lnSpc>
                      </a:pPr>
                      <a:r>
                        <a:rPr b="0" lang="en-US" sz="1800" spc="-1" strike="noStrike">
                          <a:solidFill>
                            <a:srgbClr val="000000"/>
                          </a:solidFill>
                          <a:latin typeface="Trebuchet MS"/>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0e4ff"/>
                    </a:solidFill>
                  </a:tcPr>
                </a:tc>
              </a:tr>
              <a:tr h="619920">
                <a:tc gridSpan="3">
                  <a:txBody>
                    <a:bodyPr anchor="ctr">
                      <a:noAutofit/>
                    </a:bodyPr>
                    <a:p>
                      <a:pPr algn="r">
                        <a:lnSpc>
                          <a:spcPct val="100000"/>
                        </a:lnSpc>
                      </a:pPr>
                      <a:r>
                        <a:rPr b="0" lang="en-US" sz="1800" spc="-1" strike="noStrike">
                          <a:solidFill>
                            <a:srgbClr val="000000"/>
                          </a:solidFill>
                          <a:latin typeface="Trebuchet MS"/>
                        </a:rPr>
                        <a:t>MSE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hMerge="1">
                  <a:tcPr marL="90000" marR="90000">
                    <a:solidFill>
                      <a:srgbClr val="729fcf"/>
                    </a:solidFill>
                  </a:tcPr>
                </a:tc>
                <a:tc hMerge="1">
                  <a:tcPr marL="90000" marR="90000">
                    <a:solidFill>
                      <a:srgbClr val="729fcf"/>
                    </a:solidFill>
                  </a:tcPr>
                </a:tc>
                <a:tc>
                  <a:txBody>
                    <a:bodyPr anchor="ctr">
                      <a:noAutofit/>
                    </a:bodyPr>
                    <a:p>
                      <a:pPr algn="ctr">
                        <a:lnSpc>
                          <a:spcPct val="100000"/>
                        </a:lnSpc>
                      </a:pPr>
                      <a:r>
                        <a:rPr b="0" lang="en-US" sz="1800" spc="-1" strike="noStrike">
                          <a:solidFill>
                            <a:srgbClr val="ffffff"/>
                          </a:solidFill>
                          <a:latin typeface="Trebuchet MS"/>
                        </a:rPr>
                        <a:t>2.5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05594"/>
                    </a:solidFill>
                  </a:tcPr>
                </a:tc>
              </a:tr>
              <a:tr h="620280">
                <a:tc gridSpan="3">
                  <a:txBody>
                    <a:bodyPr anchor="ctr">
                      <a:noAutofit/>
                    </a:bodyPr>
                    <a:p>
                      <a:pPr algn="r">
                        <a:lnSpc>
                          <a:spcPct val="100000"/>
                        </a:lnSpc>
                      </a:pPr>
                      <a:r>
                        <a:rPr b="0" lang="en-US" sz="1800" spc="-1" strike="noStrike">
                          <a:solidFill>
                            <a:srgbClr val="000000"/>
                          </a:solidFill>
                          <a:latin typeface="Trebuchet MS"/>
                        </a:rPr>
                        <a:t>RMSE =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hMerge="1">
                  <a:tcPr marL="90000" marR="90000">
                    <a:solidFill>
                      <a:srgbClr val="729fcf"/>
                    </a:solidFill>
                  </a:tcPr>
                </a:tc>
                <a:tc hMerge="1">
                  <a:tcPr marL="90000" marR="90000">
                    <a:solidFill>
                      <a:srgbClr val="729fcf"/>
                    </a:solidFill>
                  </a:tcPr>
                </a:tc>
                <a:tc>
                  <a:txBody>
                    <a:bodyPr anchor="ctr">
                      <a:noAutofit/>
                    </a:bodyPr>
                    <a:p>
                      <a:pPr algn="ctr">
                        <a:lnSpc>
                          <a:spcPct val="100000"/>
                        </a:lnSpc>
                      </a:pPr>
                      <a:r>
                        <a:rPr b="0" lang="en-US" sz="1800" spc="-1" strike="noStrike">
                          <a:solidFill>
                            <a:srgbClr val="ffffff"/>
                          </a:solidFill>
                          <a:latin typeface="Trebuchet MS"/>
                        </a:rPr>
                        <a:t>1.6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05594"/>
                    </a:solidFill>
                  </a:tcPr>
                </a:tc>
              </a:tr>
            </a:tbl>
          </a:graphicData>
        </a:graphic>
      </p:graphicFrame>
      <p:graphicFrame>
        <p:nvGraphicFramePr>
          <p:cNvPr id="488" name="Chart 11"/>
          <p:cNvGraphicFramePr/>
          <p:nvPr/>
        </p:nvGraphicFramePr>
        <p:xfrm>
          <a:off x="3844080" y="2243880"/>
          <a:ext cx="3002400" cy="3109320"/>
        </p:xfrm>
        <a:graphic>
          <a:graphicData uri="http://schemas.openxmlformats.org/drawingml/2006/chart">
            <c:chart xmlns:c="http://schemas.openxmlformats.org/drawingml/2006/chart" xmlns:r="http://schemas.openxmlformats.org/officeDocument/2006/relationships" r:id="rId1"/>
          </a:graphicData>
        </a:graphic>
      </p:graphicFrame>
      <p:sp>
        <p:nvSpPr>
          <p:cNvPr id="489" name="Line 6"/>
          <p:cNvSpPr/>
          <p:nvPr/>
        </p:nvSpPr>
        <p:spPr>
          <a:xfrm>
            <a:off x="4619880" y="2754000"/>
            <a:ext cx="2004480" cy="123336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490" name="Line 7"/>
          <p:cNvSpPr/>
          <p:nvPr/>
        </p:nvSpPr>
        <p:spPr>
          <a:xfrm>
            <a:off x="5124240" y="3121560"/>
            <a:ext cx="0" cy="30024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491" name="Line 8"/>
          <p:cNvSpPr/>
          <p:nvPr/>
        </p:nvSpPr>
        <p:spPr>
          <a:xfrm>
            <a:off x="5636160" y="2852640"/>
            <a:ext cx="0" cy="51804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92" name="Chart 23"/>
          <p:cNvGraphicFramePr/>
          <p:nvPr/>
        </p:nvGraphicFramePr>
        <p:xfrm>
          <a:off x="3844080" y="2243880"/>
          <a:ext cx="3002400" cy="3109320"/>
        </p:xfrm>
        <a:graphic>
          <a:graphicData uri="http://schemas.openxmlformats.org/drawingml/2006/chart">
            <c:chart xmlns:c="http://schemas.openxmlformats.org/drawingml/2006/chart" xmlns:r="http://schemas.openxmlformats.org/officeDocument/2006/relationships" r:id="rId1"/>
          </a:graphicData>
        </a:graphic>
      </p:graphicFrame>
      <p:sp>
        <p:nvSpPr>
          <p:cNvPr id="493"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 Simpler Model</a:t>
            </a:r>
            <a:endParaRPr b="0" lang="en-US" sz="2800" spc="-1" strike="noStrike">
              <a:solidFill>
                <a:srgbClr val="ffffff"/>
              </a:solidFill>
              <a:latin typeface="Arial"/>
            </a:endParaRPr>
          </a:p>
        </p:txBody>
      </p:sp>
      <mc:AlternateContent>
        <mc:Choice xmlns:a14="http://schemas.microsoft.com/office/drawing/2010/main" Requires="a14">
          <p:sp>
            <p:nvSpPr>
              <p:cNvPr id="494" name="Formula 2"/>
              <p:cNvSpPr txBox="1"/>
              <p:nvPr/>
            </p:nvSpPr>
            <p:spPr>
              <a:xfrm>
                <a:off x="4118760" y="1252080"/>
                <a:ext cx="2734560" cy="553680"/>
              </a:xfrm>
              <a:prstGeom prst="rect">
                <a:avLst/>
              </a:prstGeom>
            </p:spPr>
            <p:txBody>
              <a:bodyPr/>
              <a:p>
                <a14:m>
                  <m:oMath xmlns:m="http://schemas.openxmlformats.org/officeDocument/2006/math">
                    <m:r>
                      <m:t xml:space="preserve">𝑦</m:t>
                    </m:r>
                    <m:r>
                      <m:t xml:space="preserve">=</m:t>
                    </m:r>
                    <m:r>
                      <m:t xml:space="preserve">𝑚𝑥</m:t>
                    </m:r>
                    <m:r>
                      <m:t xml:space="preserve">+</m:t>
                    </m:r>
                    <m:r>
                      <m:t xml:space="preserve">𝑏</m:t>
                    </m:r>
                  </m:oMath>
                </a14:m>
              </a:p>
            </p:txBody>
          </p:sp>
        </mc:Choice>
        <mc:Fallback/>
      </mc:AlternateContent>
      <p:graphicFrame>
        <p:nvGraphicFramePr>
          <p:cNvPr id="495" name="Table 3"/>
          <p:cNvGraphicFramePr/>
          <p:nvPr/>
        </p:nvGraphicFramePr>
        <p:xfrm>
          <a:off x="399960" y="2243160"/>
          <a:ext cx="3000240" cy="3099960"/>
        </p:xfrm>
        <a:graphic>
          <a:graphicData uri="http://schemas.openxmlformats.org/drawingml/2006/table">
            <a:tbl>
              <a:tblPr/>
              <a:tblGrid>
                <a:gridCol w="749880"/>
                <a:gridCol w="749880"/>
                <a:gridCol w="749880"/>
                <a:gridCol w="750600"/>
              </a:tblGrid>
              <a:tr h="619920">
                <a:tc>
                  <a:txBody>
                    <a:bodyPr anchor="ctr">
                      <a:noAutofit/>
                    </a:bodyPr>
                    <a:p>
                      <a:pPr algn="ctr">
                        <a:lnSpc>
                          <a:spcPct val="100000"/>
                        </a:lnSpc>
                      </a:pPr>
                      <a:r>
                        <a:rPr b="1" lang="en-US" sz="1800" spc="-1" strike="noStrike">
                          <a:solidFill>
                            <a:srgbClr val="ffffff"/>
                          </a:solidFill>
                          <a:latin typeface="Trebuchet MS"/>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xBody>
                    <a:bodyPr anchor="ctr">
                      <a:noAutofit/>
                    </a:bodyPr>
                    <a:p>
                      <a:pPr algn="ctr">
                        <a:lnSpc>
                          <a:spcPct val="100000"/>
                        </a:lnSpc>
                      </a:pPr>
                      <a:r>
                        <a:rPr b="1" lang="en-US" sz="1800" spc="-1" strike="noStrike">
                          <a:solidFill>
                            <a:srgbClr val="ffffff"/>
                          </a:solidFill>
                          <a:latin typeface="Trebuchet MS"/>
                        </a:rPr>
                        <a: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5594"/>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5594"/>
                    </a:solidFill>
                  </a:tcPr>
                </a:tc>
              </a:tr>
              <a:tr h="619920">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3afff"/>
                    </a:solidFill>
                  </a:tcPr>
                </a:tc>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3afff"/>
                    </a:solidFill>
                  </a:tcPr>
                </a:tc>
              </a:tr>
              <a:tr h="619920">
                <a:tc>
                  <a:txBody>
                    <a:bodyPr anchor="ctr">
                      <a:noAutofit/>
                    </a:bodyPr>
                    <a:p>
                      <a:pPr algn="ctr">
                        <a:lnSpc>
                          <a:spcPct val="100000"/>
                        </a:lnSpc>
                      </a:pPr>
                      <a:r>
                        <a:rPr b="0" lang="en-US" sz="1800" spc="-1" strike="noStrike">
                          <a:solidFill>
                            <a:srgbClr val="000000"/>
                          </a:solidFill>
                          <a:latin typeface="Trebuchet MS"/>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0e4ff"/>
                    </a:solidFill>
                  </a:tcPr>
                </a:tc>
                <a:tc>
                  <a:txBody>
                    <a:bodyPr anchor="ctr">
                      <a:noAutofit/>
                    </a:bodyPr>
                    <a:p>
                      <a:pPr algn="ctr">
                        <a:lnSpc>
                          <a:spcPct val="100000"/>
                        </a:lnSpc>
                      </a:pPr>
                      <a:r>
                        <a:rPr b="0" lang="en-US" sz="1800" spc="-1" strike="noStrike">
                          <a:solidFill>
                            <a:srgbClr val="000000"/>
                          </a:solidFill>
                          <a:latin typeface="Trebuchet MS"/>
                        </a:rPr>
                        <a:t>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0e4ff"/>
                    </a:solidFill>
                  </a:tcPr>
                </a:tc>
              </a:tr>
              <a:tr h="619920">
                <a:tc gridSpan="3">
                  <a:txBody>
                    <a:bodyPr anchor="ctr">
                      <a:noAutofit/>
                    </a:bodyPr>
                    <a:p>
                      <a:pPr algn="r">
                        <a:lnSpc>
                          <a:spcPct val="100000"/>
                        </a:lnSpc>
                      </a:pPr>
                      <a:r>
                        <a:rPr b="0" lang="en-US" sz="1800" spc="-1" strike="noStrike">
                          <a:solidFill>
                            <a:srgbClr val="000000"/>
                          </a:solidFill>
                          <a:latin typeface="Trebuchet MS"/>
                        </a:rPr>
                        <a:t>MSE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hMerge="1">
                  <a:tcPr marL="90000" marR="90000">
                    <a:solidFill>
                      <a:srgbClr val="729fcf"/>
                    </a:solidFill>
                  </a:tcPr>
                </a:tc>
                <a:tc hMerge="1">
                  <a:tcPr marL="90000" marR="90000">
                    <a:solidFill>
                      <a:srgbClr val="729fcf"/>
                    </a:solidFill>
                  </a:tcPr>
                </a:tc>
                <a:tc>
                  <a:txBody>
                    <a:bodyPr anchor="ctr">
                      <a:noAutofit/>
                    </a:bodyPr>
                    <a:p>
                      <a:pPr algn="ctr">
                        <a:lnSpc>
                          <a:spcPct val="100000"/>
                        </a:lnSpc>
                      </a:pPr>
                      <a:r>
                        <a:rPr b="0" lang="en-US" sz="1800" spc="-1" strike="noStrike">
                          <a:solidFill>
                            <a:srgbClr val="ffffff"/>
                          </a:solidFill>
                          <a:latin typeface="Trebuchet MS"/>
                        </a:rPr>
                        <a:t>2.5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05594"/>
                    </a:solidFill>
                  </a:tcPr>
                </a:tc>
              </a:tr>
              <a:tr h="620280">
                <a:tc gridSpan="3">
                  <a:txBody>
                    <a:bodyPr anchor="ctr">
                      <a:noAutofit/>
                    </a:bodyPr>
                    <a:p>
                      <a:pPr algn="r">
                        <a:lnSpc>
                          <a:spcPct val="100000"/>
                        </a:lnSpc>
                      </a:pPr>
                      <a:r>
                        <a:rPr b="0" lang="en-US" sz="1800" spc="-1" strike="noStrike">
                          <a:solidFill>
                            <a:srgbClr val="000000"/>
                          </a:solidFill>
                          <a:latin typeface="Trebuchet MS"/>
                        </a:rPr>
                        <a:t>RMSE =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hMerge="1">
                  <a:tcPr marL="90000" marR="90000">
                    <a:solidFill>
                      <a:srgbClr val="729fcf"/>
                    </a:solidFill>
                  </a:tcPr>
                </a:tc>
                <a:tc hMerge="1">
                  <a:tcPr marL="90000" marR="90000">
                    <a:solidFill>
                      <a:srgbClr val="729fcf"/>
                    </a:solidFill>
                  </a:tcPr>
                </a:tc>
                <a:tc>
                  <a:txBody>
                    <a:bodyPr anchor="ctr">
                      <a:noAutofit/>
                    </a:bodyPr>
                    <a:p>
                      <a:pPr algn="ctr">
                        <a:lnSpc>
                          <a:spcPct val="100000"/>
                        </a:lnSpc>
                      </a:pPr>
                      <a:r>
                        <a:rPr b="0" lang="en-US" sz="1800" spc="-1" strike="noStrike">
                          <a:solidFill>
                            <a:srgbClr val="ffffff"/>
                          </a:solidFill>
                          <a:latin typeface="Trebuchet MS"/>
                        </a:rPr>
                        <a:t>1.6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05594"/>
                    </a:solidFill>
                  </a:tcPr>
                </a:tc>
              </a:tr>
            </a:tbl>
          </a:graphicData>
        </a:graphic>
      </p:graphicFrame>
      <p:sp>
        <p:nvSpPr>
          <p:cNvPr id="496" name="Line 4"/>
          <p:cNvSpPr/>
          <p:nvPr/>
        </p:nvSpPr>
        <p:spPr>
          <a:xfrm>
            <a:off x="5124240" y="3121560"/>
            <a:ext cx="0" cy="30024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497" name="Line 5"/>
          <p:cNvSpPr/>
          <p:nvPr/>
        </p:nvSpPr>
        <p:spPr>
          <a:xfrm>
            <a:off x="5636160" y="2852640"/>
            <a:ext cx="0" cy="51660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498" name="Line 6"/>
          <p:cNvSpPr/>
          <p:nvPr/>
        </p:nvSpPr>
        <p:spPr>
          <a:xfrm>
            <a:off x="4619880" y="2754000"/>
            <a:ext cx="2004480" cy="123336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pic>
        <p:nvPicPr>
          <p:cNvPr id="499" name="Picture 5" descr=""/>
          <p:cNvPicPr/>
          <p:nvPr/>
        </p:nvPicPr>
        <p:blipFill>
          <a:blip r:embed="rId2"/>
          <a:stretch/>
        </p:blipFill>
        <p:spPr>
          <a:xfrm>
            <a:off x="7136640" y="2027160"/>
            <a:ext cx="3587400" cy="3532320"/>
          </a:xfrm>
          <a:prstGeom prst="rect">
            <a:avLst/>
          </a:prstGeom>
          <a:ln>
            <a:noFill/>
          </a:ln>
        </p:spPr>
      </p:pic>
    </p:spTree>
  </p:cSld>
  <mc:AlternateContent>
    <mc:Choice Requires="p14">
      <p:transition p14:dur="10"/>
    </mc:Choice>
    <mc:Fallback>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grpSp>
        <p:nvGrpSpPr>
          <p:cNvPr id="501" name="Group 2"/>
          <p:cNvGrpSpPr/>
          <p:nvPr/>
        </p:nvGrpSpPr>
        <p:grpSpPr>
          <a:xfrm>
            <a:off x="685800" y="1583280"/>
            <a:ext cx="4216320" cy="3729600"/>
            <a:chOff x="685800" y="1583280"/>
            <a:chExt cx="4216320" cy="3729600"/>
          </a:xfrm>
        </p:grpSpPr>
        <p:pic>
          <p:nvPicPr>
            <p:cNvPr id="502" name="Picture 8" descr=""/>
            <p:cNvPicPr/>
            <p:nvPr/>
          </p:nvPicPr>
          <p:blipFill>
            <a:blip r:embed="rId1"/>
            <a:srcRect l="47652" t="38113" r="28295" b="24071"/>
            <a:stretch/>
          </p:blipFill>
          <p:spPr>
            <a:xfrm>
              <a:off x="685800" y="1583280"/>
              <a:ext cx="4216320" cy="3729600"/>
            </a:xfrm>
            <a:prstGeom prst="rect">
              <a:avLst/>
            </a:prstGeom>
            <a:ln>
              <a:noFill/>
            </a:ln>
          </p:spPr>
        </p:pic>
        <p:sp>
          <p:nvSpPr>
            <p:cNvPr id="503" name="CustomShape 3"/>
            <p:cNvSpPr/>
            <p:nvPr/>
          </p:nvSpPr>
          <p:spPr>
            <a:xfrm>
              <a:off x="4072680" y="2391840"/>
              <a:ext cx="561960" cy="2836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anchor="ctr">
              <a:spAutoFit/>
            </a:bodyPr>
            <a:p>
              <a:pP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grpSp>
      <p:grpSp>
        <p:nvGrpSpPr>
          <p:cNvPr id="504" name="Group 4"/>
          <p:cNvGrpSpPr/>
          <p:nvPr/>
        </p:nvGrpSpPr>
        <p:grpSpPr>
          <a:xfrm>
            <a:off x="4902480" y="1583280"/>
            <a:ext cx="5610600" cy="3729600"/>
            <a:chOff x="4902480" y="1583280"/>
            <a:chExt cx="5610600" cy="3729600"/>
          </a:xfrm>
        </p:grpSpPr>
        <p:pic>
          <p:nvPicPr>
            <p:cNvPr id="505" name="Picture 10" descr=""/>
            <p:cNvPicPr/>
            <p:nvPr/>
          </p:nvPicPr>
          <p:blipFill>
            <a:blip r:embed="rId2"/>
            <a:srcRect l="47825" t="39567" r="22132" b="22218"/>
            <a:stretch/>
          </p:blipFill>
          <p:spPr>
            <a:xfrm>
              <a:off x="4902480" y="1583280"/>
              <a:ext cx="5212080" cy="3729600"/>
            </a:xfrm>
            <a:prstGeom prst="rect">
              <a:avLst/>
            </a:prstGeom>
            <a:ln>
              <a:noFill/>
            </a:ln>
          </p:spPr>
        </p:pic>
        <p:sp>
          <p:nvSpPr>
            <p:cNvPr id="506" name="CustomShape 5"/>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pPr>
              <a:r>
                <a:rPr b="0" lang="en-US" sz="1400" spc="-1" strike="noStrike">
                  <a:solidFill>
                    <a:srgbClr val="000000"/>
                  </a:solidFill>
                  <a:latin typeface="Trebuchet MS"/>
                  <a:ea typeface="MS PGothic"/>
                </a:rPr>
                <a:t>16</a:t>
              </a: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endParaRPr b="0" lang="en-US" sz="1400" spc="-1" strike="noStrike">
                <a:latin typeface="Arial"/>
              </a:endParaRPr>
            </a:p>
            <a:p>
              <a:pPr>
                <a:lnSpc>
                  <a:spcPct val="90000"/>
                </a:lnSpc>
              </a:pPr>
              <a:r>
                <a:rPr b="0" lang="en-US" sz="1400" spc="-1" strike="noStrike">
                  <a:solidFill>
                    <a:srgbClr val="000000"/>
                  </a:solidFill>
                  <a:latin typeface="Trebuchet MS"/>
                  <a:ea typeface="MS PGothic"/>
                </a:rPr>
                <a:t>0</a:t>
              </a:r>
              <a:endParaRPr b="0" lang="en-US" sz="1400" spc="-1" strike="noStrike">
                <a:latin typeface="Arial"/>
              </a:endParaRPr>
            </a:p>
          </p:txBody>
        </p:sp>
        <p:sp>
          <p:nvSpPr>
            <p:cNvPr id="507" name="CustomShape 6"/>
            <p:cNvSpPr/>
            <p:nvPr/>
          </p:nvSpPr>
          <p:spPr>
            <a:xfrm>
              <a:off x="9683640" y="3135240"/>
              <a:ext cx="55908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grpSp>
      <p:sp>
        <p:nvSpPr>
          <p:cNvPr id="508" name="CustomShape 7"/>
          <p:cNvSpPr/>
          <p:nvPr/>
        </p:nvSpPr>
        <p:spPr>
          <a:xfrm>
            <a:off x="1783440" y="1586160"/>
            <a:ext cx="1295280" cy="47232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400" spc="-1" strike="noStrike">
                <a:solidFill>
                  <a:srgbClr val="666666"/>
                </a:solidFill>
                <a:latin typeface="Trebuchet MS"/>
                <a:ea typeface="MS PGothic"/>
              </a:rPr>
              <a:t>Loss Surface</a:t>
            </a:r>
            <a:endParaRPr b="0" lang="en-US" sz="1400" spc="-1" strike="noStrike">
              <a:latin typeface="Arial"/>
            </a:endParaRPr>
          </a:p>
        </p:txBody>
      </p:sp>
    </p:spTree>
  </p:cSld>
  <mc:AlternateContent>
    <mc:Choice Requires="p14">
      <p:transition p14:dur="10"/>
    </mc:Choice>
    <mc:Fallback>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510"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511"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2"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3" name="CustomShape 4"/>
          <p:cNvSpPr/>
          <p:nvPr/>
        </p:nvSpPr>
        <p:spPr>
          <a:xfrm>
            <a:off x="6174000" y="2527920"/>
            <a:ext cx="85032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Current</a:t>
            </a:r>
            <a:endParaRPr b="0" lang="en-US" sz="1400" spc="-1" strike="noStrike">
              <a:latin typeface="Arial"/>
            </a:endParaRPr>
          </a:p>
        </p:txBody>
      </p:sp>
      <p:sp>
        <p:nvSpPr>
          <p:cNvPr id="514" name="CustomShape 5"/>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515" name="CustomShape 6"/>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graphicFrame>
        <p:nvGraphicFramePr>
          <p:cNvPr id="516" name="Chart 11"/>
          <p:cNvGraphicFramePr/>
          <p:nvPr/>
        </p:nvGraphicFramePr>
        <p:xfrm>
          <a:off x="1897920" y="1578960"/>
          <a:ext cx="2838240" cy="2723760"/>
        </p:xfrm>
        <a:graphic>
          <a:graphicData uri="http://schemas.openxmlformats.org/drawingml/2006/chart">
            <c:chart xmlns:c="http://schemas.openxmlformats.org/drawingml/2006/chart" xmlns:r="http://schemas.openxmlformats.org/officeDocument/2006/relationships" r:id="rId2"/>
          </a:graphicData>
        </a:graphic>
      </p:graphicFrame>
      <p:sp>
        <p:nvSpPr>
          <p:cNvPr id="517" name="Line 7"/>
          <p:cNvSpPr/>
          <p:nvPr/>
        </p:nvSpPr>
        <p:spPr>
          <a:xfrm>
            <a:off x="2682720" y="2055240"/>
            <a:ext cx="1824120" cy="108864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518" name="Line 8"/>
          <p:cNvSpPr/>
          <p:nvPr/>
        </p:nvSpPr>
        <p:spPr>
          <a:xfrm>
            <a:off x="3135240" y="2340000"/>
            <a:ext cx="0" cy="19764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519" name="Line 9"/>
          <p:cNvSpPr/>
          <p:nvPr/>
        </p:nvSpPr>
        <p:spPr>
          <a:xfrm>
            <a:off x="3609000" y="2104560"/>
            <a:ext cx="0" cy="50472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520" name="CustomShape 10"/>
          <p:cNvSpPr/>
          <p:nvPr/>
        </p:nvSpPr>
        <p:spPr>
          <a:xfrm>
            <a:off x="788760" y="3890880"/>
            <a:ext cx="1407600" cy="1224360"/>
          </a:xfrm>
          <a:prstGeom prst="rect">
            <a:avLst/>
          </a:prstGeom>
          <a:solidFill>
            <a:schemeClr val="tx1"/>
          </a:solidFill>
          <a:ln w="12600">
            <a:solidFill>
              <a:schemeClr val="bg1"/>
            </a:solidFill>
            <a:round/>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mc:AlternateContent>
        <mc:Choice xmlns:a14="http://schemas.microsoft.com/office/drawing/2010/main" Requires="a14">
          <p:sp>
            <p:nvSpPr>
              <p:cNvPr id="521" name="Formula 11"/>
              <p:cNvSpPr txBox="1"/>
              <p:nvPr/>
            </p:nvSpPr>
            <p:spPr>
              <a:xfrm>
                <a:off x="888120" y="4107240"/>
                <a:ext cx="1155240" cy="331920"/>
              </a:xfrm>
              <a:prstGeom prst="rect">
                <a:avLst/>
              </a:prstGeom>
            </p:spPr>
            <p:txBody>
              <a:bodyPr/>
              <a:p>
                <a14:m>
                  <m:oMath xmlns:m="http://schemas.openxmlformats.org/officeDocument/2006/math">
                    <m:r>
                      <m:t xml:space="preserve">𝑚</m:t>
                    </m:r>
                    <m:r>
                      <m:t xml:space="preserve">=</m:t>
                    </m:r>
                    <m:r>
                      <m:t xml:space="preserve">−</m:t>
                    </m:r>
                    <m:r>
                      <m:t xml:space="preserve">1</m:t>
                    </m:r>
                  </m:oMath>
                </a14:m>
              </a:p>
            </p:txBody>
          </p:sp>
        </mc:Choice>
        <mc:Fallback/>
      </mc:AlternateContent>
      <mc:AlternateContent>
        <mc:Choice xmlns:a14="http://schemas.microsoft.com/office/drawing/2010/main" Requires="a14">
          <p:sp>
            <p:nvSpPr>
              <p:cNvPr id="522" name="Formula 12"/>
              <p:cNvSpPr txBox="1"/>
              <p:nvPr/>
            </p:nvSpPr>
            <p:spPr>
              <a:xfrm>
                <a:off x="888120" y="4579200"/>
                <a:ext cx="830880" cy="331920"/>
              </a:xfrm>
              <a:prstGeom prst="rect">
                <a:avLst/>
              </a:prstGeom>
            </p:spPr>
            <p:txBody>
              <a:bodyPr/>
              <a:p>
                <a14:m>
                  <m:oMath xmlns:m="http://schemas.openxmlformats.org/officeDocument/2006/math">
                    <m:r>
                      <m:t xml:space="preserve">b</m:t>
                    </m:r>
                    <m:r>
                      <m:t xml:space="preserve">=</m:t>
                    </m:r>
                    <m:r>
                      <m:t xml:space="preserve">5</m:t>
                    </m:r>
                  </m:oMath>
                </a14:m>
              </a:p>
            </p:txBody>
          </p:sp>
        </mc:Choice>
        <mc:Fallback/>
      </mc:AlternateContent>
      <p:sp>
        <p:nvSpPr>
          <p:cNvPr id="523" name="CustomShape 13"/>
          <p:cNvSpPr/>
          <p:nvPr/>
        </p:nvSpPr>
        <p:spPr>
          <a:xfrm>
            <a:off x="9683640" y="3135240"/>
            <a:ext cx="55908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spTree>
  </p:cSld>
  <mc:AlternateContent>
    <mc:Choice Requires="p14">
      <p:transition p14:dur="10"/>
    </mc:Choice>
    <mc:Fallback>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525"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526"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27"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28" name="CustomShape 4"/>
          <p:cNvSpPr/>
          <p:nvPr/>
        </p:nvSpPr>
        <p:spPr>
          <a:xfrm>
            <a:off x="6187680" y="2530440"/>
            <a:ext cx="4827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Old</a:t>
            </a:r>
            <a:endParaRPr b="0" lang="en-US" sz="1400" spc="-1" strike="noStrike">
              <a:latin typeface="Arial"/>
            </a:endParaRPr>
          </a:p>
        </p:txBody>
      </p:sp>
      <p:sp>
        <p:nvSpPr>
          <p:cNvPr id="529" name="CustomShape 5"/>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530" name="CustomShape 6"/>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graphicFrame>
        <p:nvGraphicFramePr>
          <p:cNvPr id="531" name="Chart 11"/>
          <p:cNvGraphicFramePr/>
          <p:nvPr/>
        </p:nvGraphicFramePr>
        <p:xfrm>
          <a:off x="1897920" y="1578960"/>
          <a:ext cx="2838240" cy="2723760"/>
        </p:xfrm>
        <a:graphic>
          <a:graphicData uri="http://schemas.openxmlformats.org/drawingml/2006/chart">
            <c:chart xmlns:c="http://schemas.openxmlformats.org/drawingml/2006/chart" xmlns:r="http://schemas.openxmlformats.org/officeDocument/2006/relationships" r:id="rId2"/>
          </a:graphicData>
        </a:graphic>
      </p:graphicFrame>
      <p:sp>
        <p:nvSpPr>
          <p:cNvPr id="532" name="Line 7"/>
          <p:cNvSpPr/>
          <p:nvPr/>
        </p:nvSpPr>
        <p:spPr>
          <a:xfrm>
            <a:off x="2682720" y="2331360"/>
            <a:ext cx="1824120" cy="108864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533" name="Line 8"/>
          <p:cNvSpPr/>
          <p:nvPr/>
        </p:nvSpPr>
        <p:spPr>
          <a:xfrm>
            <a:off x="3609000" y="2104560"/>
            <a:ext cx="0" cy="77112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534" name="CustomShape 9"/>
          <p:cNvSpPr/>
          <p:nvPr/>
        </p:nvSpPr>
        <p:spPr>
          <a:xfrm>
            <a:off x="788760" y="3890880"/>
            <a:ext cx="1407600" cy="1224360"/>
          </a:xfrm>
          <a:prstGeom prst="rect">
            <a:avLst/>
          </a:prstGeom>
          <a:solidFill>
            <a:schemeClr val="tx1"/>
          </a:solidFill>
          <a:ln w="12600">
            <a:solidFill>
              <a:schemeClr val="bg1"/>
            </a:solidFill>
            <a:round/>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mc:AlternateContent>
        <mc:Choice xmlns:a14="http://schemas.microsoft.com/office/drawing/2010/main" Requires="a14">
          <p:sp>
            <p:nvSpPr>
              <p:cNvPr id="535" name="Formula 10"/>
              <p:cNvSpPr txBox="1"/>
              <p:nvPr/>
            </p:nvSpPr>
            <p:spPr>
              <a:xfrm>
                <a:off x="888120" y="4107240"/>
                <a:ext cx="1155240" cy="331920"/>
              </a:xfrm>
              <a:prstGeom prst="rect">
                <a:avLst/>
              </a:prstGeom>
            </p:spPr>
            <p:txBody>
              <a:bodyPr/>
              <a:p>
                <a14:m>
                  <m:oMath xmlns:m="http://schemas.openxmlformats.org/officeDocument/2006/math">
                    <m:r>
                      <m:t xml:space="preserve">𝑚</m:t>
                    </m:r>
                    <m:r>
                      <m:t xml:space="preserve">=</m:t>
                    </m:r>
                    <m:r>
                      <m:t xml:space="preserve">−</m:t>
                    </m:r>
                    <m:r>
                      <m:t xml:space="preserve">1</m:t>
                    </m:r>
                  </m:oMath>
                </a14:m>
              </a:p>
            </p:txBody>
          </p:sp>
        </mc:Choice>
        <mc:Fallback/>
      </mc:AlternateContent>
      <mc:AlternateContent>
        <mc:Choice xmlns:a14="http://schemas.microsoft.com/office/drawing/2010/main" Requires="a14">
          <p:sp>
            <p:nvSpPr>
              <p:cNvPr id="536" name="Formula 11"/>
              <p:cNvSpPr txBox="1"/>
              <p:nvPr/>
            </p:nvSpPr>
            <p:spPr>
              <a:xfrm>
                <a:off x="888120" y="4579200"/>
                <a:ext cx="830880" cy="331920"/>
              </a:xfrm>
              <a:prstGeom prst="rect">
                <a:avLst/>
              </a:prstGeom>
            </p:spPr>
            <p:txBody>
              <a:bodyPr/>
              <a:p>
                <a14:m>
                  <m:oMath xmlns:m="http://schemas.openxmlformats.org/officeDocument/2006/math">
                    <m:r>
                      <m:t xml:space="preserve">b</m:t>
                    </m:r>
                    <m:r>
                      <m:t xml:space="preserve">=</m:t>
                    </m:r>
                    <m:r>
                      <m:t xml:space="preserve">4</m:t>
                    </m:r>
                  </m:oMath>
                </a14:m>
              </a:p>
            </p:txBody>
          </p:sp>
        </mc:Choice>
        <mc:Fallback/>
      </mc:AlternateContent>
      <p:sp>
        <p:nvSpPr>
          <p:cNvPr id="537" name="CustomShape 12"/>
          <p:cNvSpPr/>
          <p:nvPr/>
        </p:nvSpPr>
        <p:spPr>
          <a:xfrm>
            <a:off x="6110280" y="295740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38" name="CustomShape 13"/>
          <p:cNvSpPr/>
          <p:nvPr/>
        </p:nvSpPr>
        <p:spPr>
          <a:xfrm>
            <a:off x="6174000" y="2861280"/>
            <a:ext cx="85032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Current</a:t>
            </a:r>
            <a:endParaRPr b="0" lang="en-US" sz="1400" spc="-1" strike="noStrike">
              <a:latin typeface="Arial"/>
            </a:endParaRPr>
          </a:p>
        </p:txBody>
      </p:sp>
      <p:sp>
        <p:nvSpPr>
          <p:cNvPr id="539" name="CustomShape 14"/>
          <p:cNvSpPr/>
          <p:nvPr/>
        </p:nvSpPr>
        <p:spPr>
          <a:xfrm>
            <a:off x="6157800" y="2669400"/>
            <a:ext cx="360" cy="33300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40" name="CustomShape 15"/>
          <p:cNvSpPr/>
          <p:nvPr/>
        </p:nvSpPr>
        <p:spPr>
          <a:xfrm>
            <a:off x="9683640" y="3135240"/>
            <a:ext cx="55908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spTree>
  </p:cSld>
  <mc:AlternateContent>
    <mc:Choice Requires="p14">
      <p:transition p14:dur="10"/>
    </mc:Choice>
    <mc:Fallback>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542"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543"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4"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5" name="CustomShape 4"/>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546" name="CustomShape 5"/>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graphicFrame>
        <p:nvGraphicFramePr>
          <p:cNvPr id="547" name="Chart 11"/>
          <p:cNvGraphicFramePr/>
          <p:nvPr/>
        </p:nvGraphicFramePr>
        <p:xfrm>
          <a:off x="1897920" y="1578960"/>
          <a:ext cx="2838240" cy="2723760"/>
        </p:xfrm>
        <a:graphic>
          <a:graphicData uri="http://schemas.openxmlformats.org/drawingml/2006/chart">
            <c:chart xmlns:c="http://schemas.openxmlformats.org/drawingml/2006/chart" xmlns:r="http://schemas.openxmlformats.org/officeDocument/2006/relationships" r:id="rId2"/>
          </a:graphicData>
        </a:graphic>
      </p:graphicFrame>
      <p:sp>
        <p:nvSpPr>
          <p:cNvPr id="548" name="Line 6"/>
          <p:cNvSpPr/>
          <p:nvPr/>
        </p:nvSpPr>
        <p:spPr>
          <a:xfrm>
            <a:off x="2682720" y="2331360"/>
            <a:ext cx="1889280" cy="0"/>
          </a:xfrm>
          <a:prstGeom prst="line">
            <a:avLst/>
          </a:prstGeom>
          <a:ln w="38160">
            <a:solidFill>
              <a:schemeClr val="accent6">
                <a:lumMod val="75000"/>
              </a:schemeClr>
            </a:solidFill>
            <a:round/>
          </a:ln>
        </p:spPr>
        <p:style>
          <a:lnRef idx="1">
            <a:schemeClr val="accent1"/>
          </a:lnRef>
          <a:fillRef idx="0">
            <a:schemeClr val="accent1"/>
          </a:fillRef>
          <a:effectRef idx="0">
            <a:schemeClr val="accent1"/>
          </a:effectRef>
          <a:fontRef idx="minor"/>
        </p:style>
      </p:sp>
      <p:sp>
        <p:nvSpPr>
          <p:cNvPr id="549" name="Line 7"/>
          <p:cNvSpPr/>
          <p:nvPr/>
        </p:nvSpPr>
        <p:spPr>
          <a:xfrm>
            <a:off x="3609000" y="2104560"/>
            <a:ext cx="0" cy="22680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550" name="CustomShape 8"/>
          <p:cNvSpPr/>
          <p:nvPr/>
        </p:nvSpPr>
        <p:spPr>
          <a:xfrm>
            <a:off x="788760" y="3890880"/>
            <a:ext cx="1407600" cy="1224360"/>
          </a:xfrm>
          <a:prstGeom prst="rect">
            <a:avLst/>
          </a:prstGeom>
          <a:solidFill>
            <a:schemeClr val="tx1"/>
          </a:solidFill>
          <a:ln w="12600">
            <a:solidFill>
              <a:schemeClr val="bg1"/>
            </a:solidFill>
            <a:round/>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mc:AlternateContent>
        <mc:Choice xmlns:a14="http://schemas.microsoft.com/office/drawing/2010/main" Requires="a14">
          <p:sp>
            <p:nvSpPr>
              <p:cNvPr id="551" name="Formula 9"/>
              <p:cNvSpPr txBox="1"/>
              <p:nvPr/>
            </p:nvSpPr>
            <p:spPr>
              <a:xfrm>
                <a:off x="888120" y="4107240"/>
                <a:ext cx="925920" cy="331920"/>
              </a:xfrm>
              <a:prstGeom prst="rect">
                <a:avLst/>
              </a:prstGeom>
            </p:spPr>
            <p:txBody>
              <a:bodyPr/>
              <a:p>
                <a14:m>
                  <m:oMath xmlns:m="http://schemas.openxmlformats.org/officeDocument/2006/math">
                    <m:r>
                      <m:t xml:space="preserve">𝑚</m:t>
                    </m:r>
                    <m:r>
                      <m:t xml:space="preserve">=</m:t>
                    </m:r>
                    <m:r>
                      <m:t xml:space="preserve">0</m:t>
                    </m:r>
                  </m:oMath>
                </a14:m>
              </a:p>
            </p:txBody>
          </p:sp>
        </mc:Choice>
        <mc:Fallback/>
      </mc:AlternateContent>
      <mc:AlternateContent>
        <mc:Choice xmlns:a14="http://schemas.microsoft.com/office/drawing/2010/main" Requires="a14">
          <p:sp>
            <p:nvSpPr>
              <p:cNvPr id="552" name="Formula 10"/>
              <p:cNvSpPr txBox="1"/>
              <p:nvPr/>
            </p:nvSpPr>
            <p:spPr>
              <a:xfrm>
                <a:off x="888120" y="4579200"/>
                <a:ext cx="830880" cy="331920"/>
              </a:xfrm>
              <a:prstGeom prst="rect">
                <a:avLst/>
              </a:prstGeom>
            </p:spPr>
            <p:txBody>
              <a:bodyPr/>
              <a:p>
                <a14:m>
                  <m:oMath xmlns:m="http://schemas.openxmlformats.org/officeDocument/2006/math">
                    <m:r>
                      <m:t xml:space="preserve">b</m:t>
                    </m:r>
                    <m:r>
                      <m:t xml:space="preserve">=</m:t>
                    </m:r>
                    <m:r>
                      <m:t xml:space="preserve">4</m:t>
                    </m:r>
                  </m:oMath>
                </a14:m>
              </a:p>
            </p:txBody>
          </p:sp>
        </mc:Choice>
        <mc:Fallback/>
      </mc:AlternateContent>
      <p:sp>
        <p:nvSpPr>
          <p:cNvPr id="553" name="CustomShape 11"/>
          <p:cNvSpPr/>
          <p:nvPr/>
        </p:nvSpPr>
        <p:spPr>
          <a:xfrm>
            <a:off x="6110280" y="295740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54" name="CustomShape 12"/>
          <p:cNvSpPr/>
          <p:nvPr/>
        </p:nvSpPr>
        <p:spPr>
          <a:xfrm>
            <a:off x="6157800" y="2669400"/>
            <a:ext cx="360" cy="33300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55" name="Line 13"/>
          <p:cNvSpPr/>
          <p:nvPr/>
        </p:nvSpPr>
        <p:spPr>
          <a:xfrm>
            <a:off x="3135240" y="2340000"/>
            <a:ext cx="0" cy="197640"/>
          </a:xfrm>
          <a:prstGeom prst="line">
            <a:avLst/>
          </a:prstGeom>
          <a:ln w="38160">
            <a:solidFill>
              <a:schemeClr val="bg1"/>
            </a:solidFill>
            <a:prstDash val="sysDot"/>
            <a:round/>
          </a:ln>
        </p:spPr>
        <p:style>
          <a:lnRef idx="1">
            <a:schemeClr val="accent1"/>
          </a:lnRef>
          <a:fillRef idx="0">
            <a:schemeClr val="accent1"/>
          </a:fillRef>
          <a:effectRef idx="0">
            <a:schemeClr val="accent1"/>
          </a:effectRef>
          <a:fontRef idx="minor"/>
        </p:style>
      </p:sp>
      <p:sp>
        <p:nvSpPr>
          <p:cNvPr id="556" name="CustomShape 14"/>
          <p:cNvSpPr/>
          <p:nvPr/>
        </p:nvSpPr>
        <p:spPr>
          <a:xfrm flipV="1">
            <a:off x="6155640" y="3002040"/>
            <a:ext cx="707040" cy="68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57" name="CustomShape 15"/>
          <p:cNvSpPr/>
          <p:nvPr/>
        </p:nvSpPr>
        <p:spPr>
          <a:xfrm>
            <a:off x="6836040" y="2868480"/>
            <a:ext cx="85032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Current</a:t>
            </a:r>
            <a:endParaRPr b="0" lang="en-US" sz="1400" spc="-1" strike="noStrike">
              <a:latin typeface="Arial"/>
            </a:endParaRPr>
          </a:p>
        </p:txBody>
      </p:sp>
      <p:sp>
        <p:nvSpPr>
          <p:cNvPr id="558" name="CustomShape 16"/>
          <p:cNvSpPr/>
          <p:nvPr/>
        </p:nvSpPr>
        <p:spPr>
          <a:xfrm>
            <a:off x="9683640" y="3135240"/>
            <a:ext cx="55908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spTree>
  </p:cSld>
  <mc:AlternateContent>
    <mc:Choice Requires="p14">
      <p:transition p14:dur="10"/>
    </mc:Choice>
    <mc:Fallback>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560"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561" name="CustomShape 2"/>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pic>
        <p:nvPicPr>
          <p:cNvPr id="562" name="Picture 16" descr=""/>
          <p:cNvPicPr/>
          <p:nvPr/>
        </p:nvPicPr>
        <p:blipFill>
          <a:blip r:embed="rId2"/>
          <a:srcRect l="47825" t="39567" r="22132" b="22218"/>
          <a:stretch/>
        </p:blipFill>
        <p:spPr>
          <a:xfrm>
            <a:off x="4902480" y="1583280"/>
            <a:ext cx="5212080" cy="3729600"/>
          </a:xfrm>
          <a:prstGeom prst="rect">
            <a:avLst/>
          </a:prstGeom>
          <a:ln>
            <a:noFill/>
          </a:ln>
        </p:spPr>
      </p:pic>
      <p:sp>
        <p:nvSpPr>
          <p:cNvPr id="563" name="CustomShape 3"/>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64" name="CustomShape 4"/>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65" name="CustomShape 5"/>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566" name="CustomShape 6"/>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graphicFrame>
        <p:nvGraphicFramePr>
          <p:cNvPr id="3" name="Diagram3"/>
          <p:cNvGraphicFramePr/>
          <p:nvPr>
            <p:extLst>
              <p:ext uri="{D42A27DB-BD31-4B8C-83A1-F6EECF244321}">
                <p14:modId xmlns:p14="http://schemas.microsoft.com/office/powerpoint/2010/main" val="3290353838"/>
              </p:ext>
            </p:extLst>
          </p:nvPr>
        </p:nvGraphicFramePr>
        <p:xfrm>
          <a:off x="774360" y="1560960"/>
          <a:ext cx="3808440" cy="343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7" name="CustomShape 7"/>
          <p:cNvSpPr/>
          <p:nvPr/>
        </p:nvSpPr>
        <p:spPr>
          <a:xfrm>
            <a:off x="9683640" y="3135240"/>
            <a:ext cx="559080" cy="282240"/>
          </a:xfrm>
          <a:prstGeom prst="rect">
            <a:avLst/>
          </a:prstGeom>
          <a:noFill/>
          <a:ln w="6480">
            <a:noFill/>
          </a:ln>
          <a:effectLst>
            <a:outerShdw blurRad="40000" dir="5400000" dist="23040" rotWithShape="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sp>
        <p:nvSpPr>
          <p:cNvPr id="568" name="CustomShape 8"/>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69" name="CustomShape 9"/>
          <p:cNvSpPr/>
          <p:nvPr/>
        </p:nvSpPr>
        <p:spPr>
          <a:xfrm>
            <a:off x="6167880" y="2637360"/>
            <a:ext cx="515160" cy="770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571"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572"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73"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74" name="CustomShape 4"/>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575" name="CustomShape 5"/>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sp>
        <p:nvSpPr>
          <p:cNvPr id="576" name="CustomShape 6"/>
          <p:cNvSpPr/>
          <p:nvPr/>
        </p:nvSpPr>
        <p:spPr>
          <a:xfrm>
            <a:off x="6161400" y="2637360"/>
            <a:ext cx="515160" cy="770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77" name="CustomShape 7"/>
          <p:cNvSpPr/>
          <p:nvPr/>
        </p:nvSpPr>
        <p:spPr>
          <a:xfrm>
            <a:off x="6638760" y="2714760"/>
            <a:ext cx="369360" cy="2617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78" name="CustomShape 8"/>
          <p:cNvSpPr/>
          <p:nvPr/>
        </p:nvSpPr>
        <p:spPr>
          <a:xfrm>
            <a:off x="6981480" y="2943360"/>
            <a:ext cx="295200" cy="2221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79" name="CustomShape 9"/>
          <p:cNvSpPr/>
          <p:nvPr/>
        </p:nvSpPr>
        <p:spPr>
          <a:xfrm>
            <a:off x="7250760" y="3162240"/>
            <a:ext cx="297360" cy="228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80" name="CustomShape 10"/>
          <p:cNvSpPr/>
          <p:nvPr/>
        </p:nvSpPr>
        <p:spPr>
          <a:xfrm>
            <a:off x="7537680" y="3384720"/>
            <a:ext cx="254520" cy="19980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581" name="CustomShape 11"/>
          <p:cNvSpPr/>
          <p:nvPr/>
        </p:nvSpPr>
        <p:spPr>
          <a:xfrm>
            <a:off x="7776000" y="3557520"/>
            <a:ext cx="248400" cy="20448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graphicFrame>
        <p:nvGraphicFramePr>
          <p:cNvPr id="4" name="Diagram4"/>
          <p:cNvGraphicFramePr/>
          <p:nvPr>
            <p:extLst>
              <p:ext uri="{D42A27DB-BD31-4B8C-83A1-F6EECF244321}">
                <p14:modId xmlns:p14="http://schemas.microsoft.com/office/powerpoint/2010/main" val="2065054913"/>
              </p:ext>
            </p:extLst>
          </p:nvPr>
        </p:nvGraphicFramePr>
        <p:xfrm>
          <a:off x="774360" y="1560960"/>
          <a:ext cx="3808440" cy="343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2" name="CustomShape 12"/>
          <p:cNvSpPr/>
          <p:nvPr/>
        </p:nvSpPr>
        <p:spPr>
          <a:xfrm>
            <a:off x="9683640" y="3135240"/>
            <a:ext cx="559080" cy="282240"/>
          </a:xfrm>
          <a:prstGeom prst="rect">
            <a:avLst/>
          </a:prstGeom>
          <a:noFill/>
          <a:ln w="6480">
            <a:noFill/>
          </a:ln>
          <a:effectLst>
            <a:outerShdw blurRad="40000" dir="5400000" dist="23040" rotWithShape="0">
              <a:srgbClr val="000000">
                <a:alpha val="35000"/>
              </a:srgbClr>
            </a:outerShdw>
          </a:effectLst>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1400" spc="-1" strike="noStrike">
                <a:solidFill>
                  <a:srgbClr val="000000"/>
                </a:solidFill>
                <a:latin typeface="Trebuchet MS"/>
                <a:ea typeface="MS PGothic"/>
              </a:rPr>
              <a:t>MSE</a:t>
            </a:r>
            <a:endParaRPr b="0" lang="en-US" sz="1400" spc="-1" strike="noStrike">
              <a:latin typeface="Arial"/>
            </a:endParaRPr>
          </a:p>
        </p:txBody>
      </p:sp>
    </p:spTree>
  </p:cSld>
  <mc:AlternateContent>
    <mc:Choice Requires="p14">
      <p:transition p14:dur="10"/>
    </mc:Choice>
    <mc:Fallback>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debe5"/>
            </a:gs>
            <a:gs pos="100000">
              <a:srgbClr val="cec9bd"/>
            </a:gs>
          </a:gsLst>
          <a:path path="circle">
            <a:fillToRect l="50000" t="10000" r="50000" b="90000"/>
          </a:path>
        </a:gradFill>
      </p:bgPr>
    </p:bg>
    <p:spTree>
      <p:nvGrpSpPr>
        <p:cNvPr id="1" name=""/>
        <p:cNvGrpSpPr/>
        <p:nvPr/>
      </p:nvGrpSpPr>
      <p:grpSpPr>
        <a:xfrm>
          <a:off x="0" y="0"/>
          <a:ext cx="0" cy="0"/>
          <a:chOff x="0" y="0"/>
          <a:chExt cx="0" cy="0"/>
        </a:xfrm>
      </p:grpSpPr>
      <p:sp>
        <p:nvSpPr>
          <p:cNvPr id="313" name="CustomShape 1"/>
          <p:cNvSpPr/>
          <p:nvPr/>
        </p:nvSpPr>
        <p:spPr>
          <a:xfrm>
            <a:off x="0" y="1817640"/>
            <a:ext cx="10972440" cy="3695040"/>
          </a:xfrm>
          <a:prstGeom prst="rect">
            <a:avLst/>
          </a:prstGeom>
          <a:gradFill rotWithShape="0">
            <a:gsLst>
              <a:gs pos="0">
                <a:srgbClr val="e3ded1">
                  <a:alpha val="0"/>
                </a:srgbClr>
              </a:gs>
              <a:gs pos="100000">
                <a:srgbClr val="e3ded1"/>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314" name="Picture 10" descr=""/>
          <p:cNvPicPr/>
          <p:nvPr/>
        </p:nvPicPr>
        <p:blipFill>
          <a:blip r:embed="rId1"/>
          <a:srcRect l="0" t="1526" r="0" b="-1526"/>
          <a:stretch/>
        </p:blipFill>
        <p:spPr>
          <a:xfrm>
            <a:off x="0" y="5513760"/>
            <a:ext cx="10972440" cy="668160"/>
          </a:xfrm>
          <a:prstGeom prst="rect">
            <a:avLst/>
          </a:prstGeom>
          <a:ln>
            <a:noFill/>
          </a:ln>
        </p:spPr>
      </p:pic>
      <p:sp>
        <p:nvSpPr>
          <p:cNvPr id="315" name="Line 2"/>
          <p:cNvSpPr/>
          <p:nvPr/>
        </p:nvSpPr>
        <p:spPr>
          <a:xfrm>
            <a:off x="0" y="5515560"/>
            <a:ext cx="1097280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316" name="Line 3"/>
          <p:cNvSpPr/>
          <p:nvPr/>
        </p:nvSpPr>
        <p:spPr>
          <a:xfrm>
            <a:off x="1308240" y="1662120"/>
            <a:ext cx="8646840" cy="0"/>
          </a:xfrm>
          <a:prstGeom prst="line">
            <a:avLst/>
          </a:prstGeom>
          <a:ln w="31680">
            <a:round/>
          </a:ln>
        </p:spPr>
        <p:style>
          <a:lnRef idx="3">
            <a:schemeClr val="accent1"/>
          </a:lnRef>
          <a:fillRef idx="0">
            <a:schemeClr val="accent1"/>
          </a:fillRef>
          <a:effectRef idx="2">
            <a:schemeClr val="accent1"/>
          </a:effectRef>
          <a:fontRef idx="minor"/>
        </p:style>
      </p:sp>
      <p:sp>
        <p:nvSpPr>
          <p:cNvPr id="317" name="CustomShape 4"/>
          <p:cNvSpPr/>
          <p:nvPr/>
        </p:nvSpPr>
        <p:spPr>
          <a:xfrm>
            <a:off x="0" y="0"/>
            <a:ext cx="10972080" cy="6171840"/>
          </a:xfrm>
          <a:prstGeom prst="rect">
            <a:avLst/>
          </a:prstGeom>
          <a:gradFill rotWithShape="0">
            <a:gsLst>
              <a:gs pos="0">
                <a:srgbClr val="edebe5"/>
              </a:gs>
              <a:gs pos="100000">
                <a:srgbClr val="cec9bd"/>
              </a:gs>
            </a:gsLst>
            <a:path path="circle">
              <a:fillToRect l="50000" t="10000" r="50000" b="90000"/>
            </a:path>
          </a:gradFill>
          <a:ln>
            <a:noFill/>
          </a:ln>
        </p:spPr>
        <p:style>
          <a:lnRef idx="2">
            <a:schemeClr val="accent1">
              <a:shade val="50000"/>
            </a:schemeClr>
          </a:lnRef>
          <a:fillRef idx="1">
            <a:schemeClr val="accent1"/>
          </a:fillRef>
          <a:effectRef idx="0">
            <a:schemeClr val="accent1"/>
          </a:effectRef>
          <a:fontRef idx="minor"/>
        </p:style>
      </p:sp>
      <p:sp>
        <p:nvSpPr>
          <p:cNvPr id="318" name="CustomShape 5"/>
          <p:cNvSpPr/>
          <p:nvPr/>
        </p:nvSpPr>
        <p:spPr>
          <a:xfrm>
            <a:off x="0" y="1817640"/>
            <a:ext cx="10972440" cy="3695040"/>
          </a:xfrm>
          <a:prstGeom prst="rect">
            <a:avLst/>
          </a:prstGeom>
          <a:gradFill rotWithShape="0">
            <a:gsLst>
              <a:gs pos="0">
                <a:srgbClr val="e3ded1">
                  <a:alpha val="0"/>
                </a:srgbClr>
              </a:gs>
              <a:gs pos="100000">
                <a:srgbClr val="e3ded1"/>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19" name="TextShape 6"/>
          <p:cNvSpPr txBox="1"/>
          <p:nvPr/>
        </p:nvSpPr>
        <p:spPr>
          <a:xfrm>
            <a:off x="1306440" y="2072880"/>
            <a:ext cx="2944440" cy="2406240"/>
          </a:xfrm>
          <a:prstGeom prst="rect">
            <a:avLst/>
          </a:prstGeom>
          <a:noFill/>
          <a:ln>
            <a:noFill/>
          </a:ln>
        </p:spPr>
        <p:txBody>
          <a:bodyPr>
            <a:normAutofit/>
          </a:bodyPr>
          <a:p>
            <a:pPr>
              <a:lnSpc>
                <a:spcPct val="90000"/>
              </a:lnSpc>
            </a:pPr>
            <a:r>
              <a:rPr b="0" lang="en-US" sz="3200" spc="-1" strike="noStrike" cap="all">
                <a:solidFill>
                  <a:srgbClr val="000000"/>
                </a:solidFill>
                <a:latin typeface="Gill Sans MT"/>
              </a:rPr>
              <a:t>Agenda</a:t>
            </a:r>
            <a:endParaRPr b="0" lang="en-US" sz="3200" spc="-1" strike="noStrike">
              <a:solidFill>
                <a:srgbClr val="000000"/>
              </a:solidFill>
              <a:latin typeface="Arial"/>
            </a:endParaRPr>
          </a:p>
        </p:txBody>
      </p:sp>
      <p:sp>
        <p:nvSpPr>
          <p:cNvPr id="320" name="Line 7"/>
          <p:cNvSpPr/>
          <p:nvPr/>
        </p:nvSpPr>
        <p:spPr>
          <a:xfrm>
            <a:off x="1306080" y="1931760"/>
            <a:ext cx="2945160" cy="0"/>
          </a:xfrm>
          <a:prstGeom prst="line">
            <a:avLst/>
          </a:prstGeom>
          <a:ln w="31680">
            <a:round/>
          </a:ln>
        </p:spPr>
        <p:style>
          <a:lnRef idx="3">
            <a:schemeClr val="accent1"/>
          </a:lnRef>
          <a:fillRef idx="0">
            <a:schemeClr val="accent1"/>
          </a:fillRef>
          <a:effectRef idx="2">
            <a:schemeClr val="accent1"/>
          </a:effectRef>
          <a:fontRef idx="minor"/>
        </p:style>
      </p:sp>
      <p:sp>
        <p:nvSpPr>
          <p:cNvPr id="321" name="CustomShape 8"/>
          <p:cNvSpPr/>
          <p:nvPr/>
        </p:nvSpPr>
        <p:spPr>
          <a:xfrm>
            <a:off x="1306440" y="2810160"/>
            <a:ext cx="3176640" cy="943920"/>
          </a:xfrm>
          <a:prstGeom prst="rect">
            <a:avLst/>
          </a:prstGeom>
          <a:noFill/>
          <a:ln>
            <a:noFill/>
          </a:ln>
        </p:spPr>
        <p:style>
          <a:lnRef idx="0"/>
          <a:fillRef idx="0"/>
          <a:effectRef idx="0"/>
          <a:fontRef idx="minor"/>
        </p:style>
      </p:sp>
      <p:pic>
        <p:nvPicPr>
          <p:cNvPr id="322" name="Picture 24" descr=""/>
          <p:cNvPicPr/>
          <p:nvPr/>
        </p:nvPicPr>
        <p:blipFill>
          <a:blip r:embed="rId2"/>
          <a:srcRect l="0" t="1526" r="0" b="-1526"/>
          <a:stretch/>
        </p:blipFill>
        <p:spPr>
          <a:xfrm>
            <a:off x="0" y="5513760"/>
            <a:ext cx="10972440" cy="668160"/>
          </a:xfrm>
          <a:prstGeom prst="rect">
            <a:avLst/>
          </a:prstGeom>
          <a:ln>
            <a:noFill/>
          </a:ln>
        </p:spPr>
      </p:pic>
      <p:sp>
        <p:nvSpPr>
          <p:cNvPr id="323" name="Line 9"/>
          <p:cNvSpPr/>
          <p:nvPr/>
        </p:nvSpPr>
        <p:spPr>
          <a:xfrm>
            <a:off x="0" y="5515560"/>
            <a:ext cx="1097280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graphicFrame>
        <p:nvGraphicFramePr>
          <p:cNvPr id="1" name="Diagram1"/>
          <p:cNvGraphicFramePr/>
          <p:nvPr>
            <p:extLst>
              <p:ext uri="{D42A27DB-BD31-4B8C-83A1-F6EECF244321}">
                <p14:modId xmlns:p14="http://schemas.microsoft.com/office/powerpoint/2010/main" val="510133087"/>
              </p:ext>
            </p:extLst>
          </p:nvPr>
        </p:nvGraphicFramePr>
        <p:xfrm>
          <a:off x="4627800" y="722880"/>
          <a:ext cx="5321880" cy="4173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mc:AlternateContent>
    <mc:Choice Requires="p14">
      <p:transition p14:dur="10"/>
    </mc:Choice>
    <mc:Fallback>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Optimizers</a:t>
            </a:r>
            <a:endParaRPr b="0" lang="en-US" sz="2800" spc="-1" strike="noStrike">
              <a:solidFill>
                <a:srgbClr val="ffffff"/>
              </a:solidFill>
              <a:latin typeface="Arial"/>
            </a:endParaRPr>
          </a:p>
        </p:txBody>
      </p:sp>
      <p:sp>
        <p:nvSpPr>
          <p:cNvPr id="584" name="CustomShape 2"/>
          <p:cNvSpPr/>
          <p:nvPr/>
        </p:nvSpPr>
        <p:spPr>
          <a:xfrm>
            <a:off x="945000" y="1912320"/>
            <a:ext cx="5294520" cy="331704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endParaRPr b="0" lang="en-US" sz="1800" spc="-1" strike="noStrike">
              <a:latin typeface="Arial"/>
            </a:endParaRPr>
          </a:p>
          <a:p>
            <a:pPr algn="ctr">
              <a:lnSpc>
                <a:spcPct val="100000"/>
              </a:lnSpc>
            </a:pPr>
            <a:r>
              <a:rPr b="0" lang="en-US" sz="2400" spc="-1" strike="noStrike">
                <a:solidFill>
                  <a:srgbClr val="000000"/>
                </a:solidFill>
                <a:latin typeface="Trebuchet MS"/>
                <a:ea typeface="MS PGothic"/>
              </a:rPr>
              <a:t>Loss – Momentum Optimizer</a:t>
            </a:r>
            <a:endParaRPr b="0" lang="en-US" sz="2400" spc="-1" strike="noStrike">
              <a:latin typeface="Arial"/>
            </a:endParaRPr>
          </a:p>
        </p:txBody>
      </p:sp>
      <p:sp>
        <p:nvSpPr>
          <p:cNvPr id="585" name="CustomShape 3"/>
          <p:cNvSpPr/>
          <p:nvPr/>
        </p:nvSpPr>
        <p:spPr>
          <a:xfrm>
            <a:off x="1274400" y="2486520"/>
            <a:ext cx="4720320" cy="2232360"/>
          </a:xfrm>
          <a:custGeom>
            <a:avLst/>
            <a:gdLst/>
            <a:ah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586" name="CustomShape 4"/>
          <p:cNvSpPr/>
          <p:nvPr/>
        </p:nvSpPr>
        <p:spPr>
          <a:xfrm flipV="1">
            <a:off x="1125720" y="2231280"/>
            <a:ext cx="360" cy="2817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587" name="CustomShape 5"/>
          <p:cNvSpPr/>
          <p:nvPr/>
        </p:nvSpPr>
        <p:spPr>
          <a:xfrm>
            <a:off x="1125720" y="5020560"/>
            <a:ext cx="4869360" cy="2808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588" name="CustomShape 6"/>
          <p:cNvSpPr/>
          <p:nvPr/>
        </p:nvSpPr>
        <p:spPr>
          <a:xfrm>
            <a:off x="1580400" y="2706480"/>
            <a:ext cx="201600" cy="225720"/>
          </a:xfrm>
          <a:prstGeom prst="ellipse">
            <a:avLst/>
          </a:prstGeom>
          <a:solidFill>
            <a:schemeClr val="tx2"/>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589" name="CustomShape 7"/>
          <p:cNvSpPr/>
          <p:nvPr/>
        </p:nvSpPr>
        <p:spPr>
          <a:xfrm>
            <a:off x="6795720" y="1883520"/>
            <a:ext cx="3061800" cy="3013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marL="285840" indent="-285480">
              <a:lnSpc>
                <a:spcPct val="150000"/>
              </a:lnSpc>
              <a:buClr>
                <a:srgbClr val="000000"/>
              </a:buClr>
              <a:buFont typeface="Arial"/>
              <a:buChar char="•"/>
            </a:pPr>
            <a:r>
              <a:rPr b="0" lang="en-US" sz="3200" spc="-1" strike="noStrike">
                <a:solidFill>
                  <a:srgbClr val="000000"/>
                </a:solidFill>
                <a:latin typeface="Trebuchet MS"/>
                <a:ea typeface="MS PGothic"/>
              </a:rPr>
              <a:t>Adam</a:t>
            </a:r>
            <a:endParaRPr b="0" lang="en-US" sz="3200" spc="-1" strike="noStrike">
              <a:latin typeface="Arial"/>
            </a:endParaRPr>
          </a:p>
          <a:p>
            <a:pPr marL="285840" indent="-285480">
              <a:lnSpc>
                <a:spcPct val="150000"/>
              </a:lnSpc>
              <a:buClr>
                <a:srgbClr val="000000"/>
              </a:buClr>
              <a:buFont typeface="Arial"/>
              <a:buChar char="•"/>
            </a:pPr>
            <a:r>
              <a:rPr b="0" lang="en-US" sz="3200" spc="-1" strike="noStrike">
                <a:solidFill>
                  <a:srgbClr val="000000"/>
                </a:solidFill>
                <a:latin typeface="Trebuchet MS"/>
                <a:ea typeface="MS PGothic"/>
              </a:rPr>
              <a:t>Adagrad</a:t>
            </a:r>
            <a:endParaRPr b="0" lang="en-US" sz="3200" spc="-1" strike="noStrike">
              <a:latin typeface="Arial"/>
            </a:endParaRPr>
          </a:p>
          <a:p>
            <a:pPr marL="285840" indent="-285480">
              <a:lnSpc>
                <a:spcPct val="150000"/>
              </a:lnSpc>
              <a:buClr>
                <a:srgbClr val="000000"/>
              </a:buClr>
              <a:buFont typeface="Arial"/>
              <a:buChar char="•"/>
            </a:pPr>
            <a:r>
              <a:rPr b="0" lang="en-US" sz="3200" spc="-1" strike="noStrike">
                <a:solidFill>
                  <a:srgbClr val="000000"/>
                </a:solidFill>
                <a:latin typeface="Trebuchet MS"/>
                <a:ea typeface="MS PGothic"/>
              </a:rPr>
              <a:t>RMSprop</a:t>
            </a:r>
            <a:endParaRPr b="0" lang="en-US" sz="3200" spc="-1" strike="noStrike">
              <a:latin typeface="Arial"/>
            </a:endParaRPr>
          </a:p>
          <a:p>
            <a:pPr marL="285840" indent="-285480">
              <a:lnSpc>
                <a:spcPct val="150000"/>
              </a:lnSpc>
              <a:buClr>
                <a:srgbClr val="000000"/>
              </a:buClr>
              <a:buFont typeface="Arial"/>
              <a:buChar char="•"/>
            </a:pPr>
            <a:r>
              <a:rPr b="0" lang="en-US" sz="3200" spc="-1" strike="noStrike">
                <a:solidFill>
                  <a:srgbClr val="000000"/>
                </a:solidFill>
                <a:latin typeface="Trebuchet MS"/>
                <a:ea typeface="MS PGothic"/>
              </a:rPr>
              <a:t>SGD</a:t>
            </a:r>
            <a:endParaRPr b="0" lang="en-US" sz="3200" spc="-1" strike="noStrike">
              <a:latin typeface="Arial"/>
            </a:endParaRPr>
          </a:p>
        </p:txBody>
      </p:sp>
      <p:grpSp>
        <p:nvGrpSpPr>
          <p:cNvPr id="590" name="Group 8"/>
          <p:cNvGrpSpPr/>
          <p:nvPr/>
        </p:nvGrpSpPr>
        <p:grpSpPr>
          <a:xfrm>
            <a:off x="0" y="0"/>
            <a:ext cx="0" cy="0"/>
            <a:chOff x="0" y="0"/>
            <a:chExt cx="0" cy="0"/>
          </a:xfrm>
        </p:grpSpPr>
      </p:grpSp>
    </p:spTree>
  </p:cSld>
  <mc:AlternateContent>
    <mc:Choice Requires="p14">
      <p:transition p14:dur="10"/>
    </mc:Choice>
    <mc:Fallback>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FROM NEURON TO NETWORK</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Building a Network</a:t>
            </a:r>
            <a:endParaRPr b="0" lang="en-US" sz="2800" spc="-1" strike="noStrike">
              <a:solidFill>
                <a:srgbClr val="ffffff"/>
              </a:solidFill>
              <a:latin typeface="Arial"/>
            </a:endParaRPr>
          </a:p>
        </p:txBody>
      </p:sp>
      <p:sp>
        <p:nvSpPr>
          <p:cNvPr id="593" name="TextShape 2"/>
          <p:cNvSpPr txBox="1"/>
          <p:nvPr/>
        </p:nvSpPr>
        <p:spPr>
          <a:xfrm>
            <a:off x="5686560" y="1943640"/>
            <a:ext cx="4778640" cy="3718440"/>
          </a:xfrm>
          <a:prstGeom prst="rect">
            <a:avLst/>
          </a:prstGeom>
          <a:solidFill>
            <a:srgbClr val="76b900"/>
          </a:solidFill>
          <a:ln w="38160">
            <a:solidFill>
              <a:srgbClr val="ffffff"/>
            </a:solidFill>
            <a:miter/>
          </a:ln>
          <a:effectLst>
            <a:outerShdw dist="20160" dir="5400000">
              <a:srgbClr val="000000">
                <a:alpha val="38000"/>
              </a:srgbClr>
            </a:outerShdw>
          </a:effectLst>
        </p:spPr>
        <p:txBody>
          <a:bodyPr>
            <a:noAutofit/>
          </a:bodyPr>
          <a:p>
            <a:pPr>
              <a:lnSpc>
                <a:spcPct val="90000"/>
              </a:lnSpc>
              <a:spcBef>
                <a:spcPts val="901"/>
              </a:spcBef>
              <a:spcAft>
                <a:spcPts val="901"/>
              </a:spcAft>
            </a:pPr>
            <a:endParaRPr b="0" lang="en-US" sz="14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Scales to more inputs</a:t>
            </a:r>
            <a:endParaRPr b="0" lang="en-US" sz="2600" spc="-1" strike="noStrike">
              <a:solidFill>
                <a:srgbClr val="5e5e5e"/>
              </a:solidFill>
              <a:latin typeface="Trebuchet MS"/>
            </a:endParaRPr>
          </a:p>
          <a:p>
            <a:pPr>
              <a:lnSpc>
                <a:spcPct val="90000"/>
              </a:lnSpc>
              <a:spcBef>
                <a:spcPts val="901"/>
              </a:spcBef>
              <a:spcAft>
                <a:spcPts val="901"/>
              </a:spcAft>
              <a:tabLst>
                <a:tab algn="l" pos="0"/>
              </a:tabLst>
            </a:pPr>
            <a:endParaRPr b="0" lang="en-US" sz="2600" spc="-1" strike="noStrike">
              <a:solidFill>
                <a:srgbClr val="5e5e5e"/>
              </a:solidFill>
              <a:latin typeface="Trebuchet MS"/>
            </a:endParaRPr>
          </a:p>
        </p:txBody>
      </p:sp>
      <p:sp>
        <p:nvSpPr>
          <p:cNvPr id="594" name="CustomShape 3"/>
          <p:cNvSpPr/>
          <p:nvPr/>
        </p:nvSpPr>
        <p:spPr>
          <a:xfrm>
            <a:off x="1981080" y="3192480"/>
            <a:ext cx="58536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595" name="CustomShape 4"/>
          <p:cNvSpPr/>
          <p:nvPr/>
        </p:nvSpPr>
        <p:spPr>
          <a:xfrm>
            <a:off x="2567160" y="454392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596" name="Formula 5"/>
              <p:cNvSpPr txBox="1"/>
              <p:nvPr/>
            </p:nvSpPr>
            <p:spPr>
              <a:xfrm>
                <a:off x="2709720" y="454392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597" name="CustomShape 6"/>
          <p:cNvSpPr/>
          <p:nvPr/>
        </p:nvSpPr>
        <p:spPr>
          <a:xfrm>
            <a:off x="294660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598" name="CustomShape 7"/>
          <p:cNvSpPr/>
          <p:nvPr/>
        </p:nvSpPr>
        <p:spPr>
          <a:xfrm rot="5400000">
            <a:off x="2327400" y="406512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599" name="CustomShape 8"/>
          <p:cNvSpPr/>
          <p:nvPr/>
        </p:nvSpPr>
        <p:spPr>
          <a:xfrm flipH="1">
            <a:off x="2566440" y="3192480"/>
            <a:ext cx="56628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00" name="CustomShape 9"/>
          <p:cNvSpPr/>
          <p:nvPr/>
        </p:nvSpPr>
        <p:spPr>
          <a:xfrm>
            <a:off x="168012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1</a:t>
            </a:r>
            <a:endParaRPr b="0" lang="en-US" sz="2800" spc="-1" strike="noStrike">
              <a:latin typeface="Arial"/>
            </a:endParaRPr>
          </a:p>
        </p:txBody>
      </p:sp>
    </p:spTree>
  </p:cSld>
  <mc:AlternateContent>
    <mc:Choice Requires="p14">
      <p:transition p14:dur="10"/>
    </mc:Choice>
    <mc:Fallback>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Building a Network</a:t>
            </a:r>
            <a:endParaRPr b="0" lang="en-US" sz="2800" spc="-1" strike="noStrike">
              <a:solidFill>
                <a:srgbClr val="ffffff"/>
              </a:solidFill>
              <a:latin typeface="Arial"/>
            </a:endParaRPr>
          </a:p>
        </p:txBody>
      </p:sp>
      <p:sp>
        <p:nvSpPr>
          <p:cNvPr id="602" name="TextShape 2"/>
          <p:cNvSpPr txBox="1"/>
          <p:nvPr/>
        </p:nvSpPr>
        <p:spPr>
          <a:xfrm>
            <a:off x="5686560" y="1943640"/>
            <a:ext cx="4778640" cy="3718440"/>
          </a:xfrm>
          <a:prstGeom prst="rect">
            <a:avLst/>
          </a:prstGeom>
          <a:solidFill>
            <a:srgbClr val="76b900"/>
          </a:solidFill>
          <a:ln w="38160">
            <a:solidFill>
              <a:srgbClr val="ffffff"/>
            </a:solidFill>
            <a:miter/>
          </a:ln>
          <a:effectLst>
            <a:outerShdw dist="20160" dir="5400000">
              <a:srgbClr val="000000">
                <a:alpha val="38000"/>
              </a:srgbClr>
            </a:outerShdw>
          </a:effectLst>
        </p:spPr>
        <p:txBody>
          <a:bodyPr>
            <a:noAutofit/>
          </a:bodyPr>
          <a:p>
            <a:pPr>
              <a:lnSpc>
                <a:spcPct val="90000"/>
              </a:lnSpc>
              <a:spcBef>
                <a:spcPts val="901"/>
              </a:spcBef>
              <a:spcAft>
                <a:spcPts val="901"/>
              </a:spcAft>
            </a:pPr>
            <a:endParaRPr b="0" lang="en-US" sz="14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Scales to more inputs</a:t>
            </a:r>
            <a:endParaRPr b="0" lang="en-US" sz="26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Can chain neurons</a:t>
            </a:r>
            <a:endParaRPr b="0" lang="en-US" sz="2600" spc="-1" strike="noStrike">
              <a:solidFill>
                <a:srgbClr val="5e5e5e"/>
              </a:solidFill>
              <a:latin typeface="Trebuchet MS"/>
            </a:endParaRPr>
          </a:p>
          <a:p>
            <a:pPr>
              <a:lnSpc>
                <a:spcPct val="90000"/>
              </a:lnSpc>
              <a:spcBef>
                <a:spcPts val="901"/>
              </a:spcBef>
              <a:spcAft>
                <a:spcPts val="901"/>
              </a:spcAft>
            </a:pPr>
            <a:endParaRPr b="0" lang="en-US" sz="2600" spc="-1" strike="noStrike">
              <a:solidFill>
                <a:srgbClr val="5e5e5e"/>
              </a:solidFill>
              <a:latin typeface="Trebuchet MS"/>
            </a:endParaRPr>
          </a:p>
        </p:txBody>
      </p:sp>
      <p:sp>
        <p:nvSpPr>
          <p:cNvPr id="603" name="CustomShape 3"/>
          <p:cNvSpPr/>
          <p:nvPr/>
        </p:nvSpPr>
        <p:spPr>
          <a:xfrm>
            <a:off x="1981080" y="3192480"/>
            <a:ext cx="58536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04" name="CustomShape 4"/>
          <p:cNvSpPr/>
          <p:nvPr/>
        </p:nvSpPr>
        <p:spPr>
          <a:xfrm>
            <a:off x="2567160" y="454392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605" name="Formula 5"/>
              <p:cNvSpPr txBox="1"/>
              <p:nvPr/>
            </p:nvSpPr>
            <p:spPr>
              <a:xfrm>
                <a:off x="2709720" y="454392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606" name="CustomShape 6"/>
          <p:cNvSpPr/>
          <p:nvPr/>
        </p:nvSpPr>
        <p:spPr>
          <a:xfrm>
            <a:off x="294660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6</a:t>
            </a:r>
            <a:endParaRPr b="0" lang="en-US" sz="2800" spc="-1" strike="noStrike">
              <a:latin typeface="Arial"/>
            </a:endParaRPr>
          </a:p>
        </p:txBody>
      </p:sp>
      <p:sp>
        <p:nvSpPr>
          <p:cNvPr id="607" name="CustomShape 7"/>
          <p:cNvSpPr/>
          <p:nvPr/>
        </p:nvSpPr>
        <p:spPr>
          <a:xfrm rot="5400000">
            <a:off x="2327400" y="406512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08" name="CustomShape 8"/>
          <p:cNvSpPr/>
          <p:nvPr/>
        </p:nvSpPr>
        <p:spPr>
          <a:xfrm flipH="1">
            <a:off x="2566440" y="3192480"/>
            <a:ext cx="56628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09" name="CustomShape 9"/>
          <p:cNvSpPr/>
          <p:nvPr/>
        </p:nvSpPr>
        <p:spPr>
          <a:xfrm>
            <a:off x="168012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5</a:t>
            </a:r>
            <a:endParaRPr b="0" lang="en-US" sz="2800" spc="-1" strike="noStrike">
              <a:latin typeface="Arial"/>
            </a:endParaRPr>
          </a:p>
        </p:txBody>
      </p:sp>
      <p:sp>
        <p:nvSpPr>
          <p:cNvPr id="610" name="CustomShape 10"/>
          <p:cNvSpPr/>
          <p:nvPr/>
        </p:nvSpPr>
        <p:spPr>
          <a:xfrm rot="5400000">
            <a:off x="1706760" y="271368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11" name="CustomShape 11"/>
          <p:cNvSpPr/>
          <p:nvPr/>
        </p:nvSpPr>
        <p:spPr>
          <a:xfrm rot="5400000">
            <a:off x="2917440" y="271368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12" name="CustomShape 12"/>
          <p:cNvSpPr/>
          <p:nvPr/>
        </p:nvSpPr>
        <p:spPr>
          <a:xfrm>
            <a:off x="1552680" y="2255760"/>
            <a:ext cx="39384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13" name="CustomShape 13"/>
          <p:cNvSpPr/>
          <p:nvPr/>
        </p:nvSpPr>
        <p:spPr>
          <a:xfrm>
            <a:off x="1552680" y="2255760"/>
            <a:ext cx="160452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14" name="CustomShape 14"/>
          <p:cNvSpPr/>
          <p:nvPr/>
        </p:nvSpPr>
        <p:spPr>
          <a:xfrm flipH="1">
            <a:off x="1946520" y="2255760"/>
            <a:ext cx="161712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15" name="CustomShape 15"/>
          <p:cNvSpPr/>
          <p:nvPr/>
        </p:nvSpPr>
        <p:spPr>
          <a:xfrm flipH="1">
            <a:off x="3156480" y="2255760"/>
            <a:ext cx="40644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16" name="CustomShape 16"/>
          <p:cNvSpPr/>
          <p:nvPr/>
        </p:nvSpPr>
        <p:spPr>
          <a:xfrm>
            <a:off x="1090080" y="23306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1</a:t>
            </a:r>
            <a:endParaRPr b="0" lang="en-US" sz="2800" spc="-1" strike="noStrike">
              <a:latin typeface="Arial"/>
            </a:endParaRPr>
          </a:p>
        </p:txBody>
      </p:sp>
      <p:sp>
        <p:nvSpPr>
          <p:cNvPr id="617" name="CustomShape 17"/>
          <p:cNvSpPr/>
          <p:nvPr/>
        </p:nvSpPr>
        <p:spPr>
          <a:xfrm>
            <a:off x="1946520" y="193248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618" name="CustomShape 18"/>
          <p:cNvSpPr/>
          <p:nvPr/>
        </p:nvSpPr>
        <p:spPr>
          <a:xfrm>
            <a:off x="1292040" y="1752480"/>
            <a:ext cx="520920" cy="526320"/>
          </a:xfrm>
          <a:prstGeom prst="rect">
            <a:avLst/>
          </a:prstGeom>
          <a:solidFill>
            <a:schemeClr val="tx1"/>
          </a:solidFill>
          <a:ln w="38160">
            <a:solidFill>
              <a:schemeClr val="bg1">
                <a:lumMod val="95000"/>
                <a:lumOff val="5000"/>
              </a:schemeClr>
            </a:solidFill>
            <a:round/>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x</a:t>
            </a:r>
            <a:r>
              <a:rPr b="0" lang="en-US" sz="2800" spc="-1" strike="noStrike" baseline="-25000">
                <a:solidFill>
                  <a:srgbClr val="000000"/>
                </a:solidFill>
                <a:latin typeface="Trebuchet MS"/>
                <a:ea typeface="MS PGothic"/>
              </a:rPr>
              <a:t>1</a:t>
            </a:r>
            <a:endParaRPr b="0" lang="en-US" sz="2800" spc="-1" strike="noStrike">
              <a:latin typeface="Arial"/>
            </a:endParaRPr>
          </a:p>
        </p:txBody>
      </p:sp>
      <p:sp>
        <p:nvSpPr>
          <p:cNvPr id="619" name="CustomShape 19"/>
          <p:cNvSpPr/>
          <p:nvPr/>
        </p:nvSpPr>
        <p:spPr>
          <a:xfrm>
            <a:off x="3303720" y="1752480"/>
            <a:ext cx="520920" cy="526320"/>
          </a:xfrm>
          <a:prstGeom prst="rect">
            <a:avLst/>
          </a:prstGeom>
          <a:solidFill>
            <a:schemeClr val="tx1"/>
          </a:solidFill>
          <a:ln w="38160">
            <a:solidFill>
              <a:schemeClr val="bg1">
                <a:lumMod val="95000"/>
                <a:lumOff val="5000"/>
              </a:schemeClr>
            </a:solidFill>
            <a:round/>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x</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620" name="CustomShape 20"/>
          <p:cNvSpPr/>
          <p:nvPr/>
        </p:nvSpPr>
        <p:spPr>
          <a:xfrm>
            <a:off x="2464200" y="193248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3</a:t>
            </a:r>
            <a:endParaRPr b="0" lang="en-US" sz="2800" spc="-1" strike="noStrike">
              <a:latin typeface="Arial"/>
            </a:endParaRPr>
          </a:p>
        </p:txBody>
      </p:sp>
      <p:sp>
        <p:nvSpPr>
          <p:cNvPr id="621" name="CustomShape 21"/>
          <p:cNvSpPr/>
          <p:nvPr/>
        </p:nvSpPr>
        <p:spPr>
          <a:xfrm>
            <a:off x="3465000" y="22928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4</a:t>
            </a:r>
            <a:endParaRPr b="0" lang="en-US" sz="2800" spc="-1" strike="noStrike">
              <a:latin typeface="Arial"/>
            </a:endParaRPr>
          </a:p>
        </p:txBody>
      </p:sp>
    </p:spTree>
  </p:cSld>
  <mc:AlternateContent>
    <mc:Choice Requires="p14">
      <p:transition p14:dur="10"/>
    </mc:Choice>
    <mc:Fallback>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Building a Network</a:t>
            </a:r>
            <a:endParaRPr b="0" lang="en-US" sz="2800" spc="-1" strike="noStrike">
              <a:solidFill>
                <a:srgbClr val="ffffff"/>
              </a:solidFill>
              <a:latin typeface="Arial"/>
            </a:endParaRPr>
          </a:p>
        </p:txBody>
      </p:sp>
      <p:sp>
        <p:nvSpPr>
          <p:cNvPr id="623" name="TextShape 2"/>
          <p:cNvSpPr txBox="1"/>
          <p:nvPr/>
        </p:nvSpPr>
        <p:spPr>
          <a:xfrm>
            <a:off x="5686560" y="1943640"/>
            <a:ext cx="4778640" cy="3718440"/>
          </a:xfrm>
          <a:prstGeom prst="rect">
            <a:avLst/>
          </a:prstGeom>
          <a:solidFill>
            <a:srgbClr val="76b900"/>
          </a:solidFill>
          <a:ln w="38160">
            <a:solidFill>
              <a:srgbClr val="ffffff"/>
            </a:solidFill>
            <a:miter/>
          </a:ln>
          <a:effectLst>
            <a:outerShdw dist="20160" dir="5400000">
              <a:srgbClr val="000000">
                <a:alpha val="38000"/>
              </a:srgbClr>
            </a:outerShdw>
          </a:effectLst>
        </p:spPr>
        <p:txBody>
          <a:bodyPr>
            <a:noAutofit/>
          </a:bodyPr>
          <a:p>
            <a:pPr>
              <a:lnSpc>
                <a:spcPct val="90000"/>
              </a:lnSpc>
              <a:spcBef>
                <a:spcPts val="901"/>
              </a:spcBef>
              <a:spcAft>
                <a:spcPts val="901"/>
              </a:spcAft>
            </a:pPr>
            <a:endParaRPr b="0" lang="en-US" sz="14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Scales to more inputs</a:t>
            </a:r>
            <a:endParaRPr b="0" lang="en-US" sz="26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Can chain neurons</a:t>
            </a:r>
            <a:endParaRPr b="0" lang="en-US" sz="2600" spc="-1" strike="noStrike">
              <a:solidFill>
                <a:srgbClr val="5e5e5e"/>
              </a:solidFill>
              <a:latin typeface="Trebuchet MS"/>
            </a:endParaRPr>
          </a:p>
          <a:p>
            <a:pPr lvl="1" marL="914400" indent="-342720">
              <a:lnSpc>
                <a:spcPct val="90000"/>
              </a:lnSpc>
              <a:spcBef>
                <a:spcPts val="901"/>
              </a:spcBef>
              <a:spcAft>
                <a:spcPts val="901"/>
              </a:spcAft>
              <a:buClr>
                <a:srgbClr val="ffffff"/>
              </a:buClr>
              <a:buFont typeface="Arial"/>
              <a:buChar char="•"/>
            </a:pPr>
            <a:r>
              <a:rPr b="0" lang="en-US" sz="2600" spc="-1" strike="noStrike">
                <a:solidFill>
                  <a:srgbClr val="ffffff"/>
                </a:solidFill>
                <a:latin typeface="Trebuchet MS"/>
              </a:rPr>
              <a:t>If all regressions are linear, then output will also be a linear regression</a:t>
            </a:r>
            <a:endParaRPr b="0" lang="en-US" sz="2600" spc="-1" strike="noStrike">
              <a:solidFill>
                <a:srgbClr val="5e5e5e"/>
              </a:solidFill>
              <a:latin typeface="Trebuchet MS"/>
            </a:endParaRPr>
          </a:p>
          <a:p>
            <a:pPr>
              <a:lnSpc>
                <a:spcPct val="90000"/>
              </a:lnSpc>
              <a:spcBef>
                <a:spcPts val="901"/>
              </a:spcBef>
              <a:spcAft>
                <a:spcPts val="901"/>
              </a:spcAft>
            </a:pPr>
            <a:endParaRPr b="0" lang="en-US" sz="2600" spc="-1" strike="noStrike">
              <a:solidFill>
                <a:srgbClr val="5e5e5e"/>
              </a:solidFill>
              <a:latin typeface="Trebuchet MS"/>
            </a:endParaRPr>
          </a:p>
        </p:txBody>
      </p:sp>
      <p:sp>
        <p:nvSpPr>
          <p:cNvPr id="624" name="CustomShape 3"/>
          <p:cNvSpPr/>
          <p:nvPr/>
        </p:nvSpPr>
        <p:spPr>
          <a:xfrm>
            <a:off x="1981080" y="3192480"/>
            <a:ext cx="58536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25" name="CustomShape 4"/>
          <p:cNvSpPr/>
          <p:nvPr/>
        </p:nvSpPr>
        <p:spPr>
          <a:xfrm>
            <a:off x="2567160" y="454392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626" name="Formula 5"/>
              <p:cNvSpPr txBox="1"/>
              <p:nvPr/>
            </p:nvSpPr>
            <p:spPr>
              <a:xfrm>
                <a:off x="2709720" y="454392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627" name="CustomShape 6"/>
          <p:cNvSpPr/>
          <p:nvPr/>
        </p:nvSpPr>
        <p:spPr>
          <a:xfrm>
            <a:off x="294660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6</a:t>
            </a:r>
            <a:endParaRPr b="0" lang="en-US" sz="2800" spc="-1" strike="noStrike">
              <a:latin typeface="Arial"/>
            </a:endParaRPr>
          </a:p>
        </p:txBody>
      </p:sp>
      <p:sp>
        <p:nvSpPr>
          <p:cNvPr id="628" name="CustomShape 7"/>
          <p:cNvSpPr/>
          <p:nvPr/>
        </p:nvSpPr>
        <p:spPr>
          <a:xfrm flipH="1">
            <a:off x="2566440" y="3192480"/>
            <a:ext cx="56628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29" name="CustomShape 8"/>
          <p:cNvSpPr/>
          <p:nvPr/>
        </p:nvSpPr>
        <p:spPr>
          <a:xfrm>
            <a:off x="1680120" y="336492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5</a:t>
            </a:r>
            <a:endParaRPr b="0" lang="en-US" sz="2800" spc="-1" strike="noStrike">
              <a:latin typeface="Arial"/>
            </a:endParaRPr>
          </a:p>
        </p:txBody>
      </p:sp>
      <p:sp>
        <p:nvSpPr>
          <p:cNvPr id="630" name="CustomShape 9"/>
          <p:cNvSpPr/>
          <p:nvPr/>
        </p:nvSpPr>
        <p:spPr>
          <a:xfrm>
            <a:off x="1552680" y="2255760"/>
            <a:ext cx="39384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31" name="CustomShape 10"/>
          <p:cNvSpPr/>
          <p:nvPr/>
        </p:nvSpPr>
        <p:spPr>
          <a:xfrm>
            <a:off x="1552680" y="2255760"/>
            <a:ext cx="160452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32" name="CustomShape 11"/>
          <p:cNvSpPr/>
          <p:nvPr/>
        </p:nvSpPr>
        <p:spPr>
          <a:xfrm flipH="1">
            <a:off x="1946520" y="2255760"/>
            <a:ext cx="161712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33" name="CustomShape 12"/>
          <p:cNvSpPr/>
          <p:nvPr/>
        </p:nvSpPr>
        <p:spPr>
          <a:xfrm flipH="1">
            <a:off x="3156480" y="2255760"/>
            <a:ext cx="406440" cy="45612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34" name="CustomShape 13"/>
          <p:cNvSpPr/>
          <p:nvPr/>
        </p:nvSpPr>
        <p:spPr>
          <a:xfrm>
            <a:off x="1090080" y="23306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1</a:t>
            </a:r>
            <a:endParaRPr b="0" lang="en-US" sz="2800" spc="-1" strike="noStrike">
              <a:latin typeface="Arial"/>
            </a:endParaRPr>
          </a:p>
        </p:txBody>
      </p:sp>
      <p:sp>
        <p:nvSpPr>
          <p:cNvPr id="635" name="CustomShape 14"/>
          <p:cNvSpPr/>
          <p:nvPr/>
        </p:nvSpPr>
        <p:spPr>
          <a:xfrm>
            <a:off x="1946520" y="193248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636" name="CustomShape 15"/>
          <p:cNvSpPr/>
          <p:nvPr/>
        </p:nvSpPr>
        <p:spPr>
          <a:xfrm>
            <a:off x="1292040" y="1752480"/>
            <a:ext cx="520920" cy="526320"/>
          </a:xfrm>
          <a:prstGeom prst="rect">
            <a:avLst/>
          </a:prstGeom>
          <a:solidFill>
            <a:schemeClr val="tx1"/>
          </a:solidFill>
          <a:ln w="38160">
            <a:solidFill>
              <a:schemeClr val="bg1">
                <a:lumMod val="95000"/>
                <a:lumOff val="5000"/>
              </a:schemeClr>
            </a:solidFill>
            <a:round/>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x</a:t>
            </a:r>
            <a:r>
              <a:rPr b="0" lang="en-US" sz="2800" spc="-1" strike="noStrike" baseline="-25000">
                <a:solidFill>
                  <a:srgbClr val="000000"/>
                </a:solidFill>
                <a:latin typeface="Trebuchet MS"/>
                <a:ea typeface="MS PGothic"/>
              </a:rPr>
              <a:t>1</a:t>
            </a:r>
            <a:endParaRPr b="0" lang="en-US" sz="2800" spc="-1" strike="noStrike">
              <a:latin typeface="Arial"/>
            </a:endParaRPr>
          </a:p>
        </p:txBody>
      </p:sp>
      <p:sp>
        <p:nvSpPr>
          <p:cNvPr id="637" name="CustomShape 16"/>
          <p:cNvSpPr/>
          <p:nvPr/>
        </p:nvSpPr>
        <p:spPr>
          <a:xfrm>
            <a:off x="3303720" y="1752480"/>
            <a:ext cx="520920" cy="526320"/>
          </a:xfrm>
          <a:prstGeom prst="rect">
            <a:avLst/>
          </a:prstGeom>
          <a:solidFill>
            <a:schemeClr val="tx1"/>
          </a:solidFill>
          <a:ln w="38160">
            <a:solidFill>
              <a:schemeClr val="bg1">
                <a:lumMod val="95000"/>
                <a:lumOff val="5000"/>
              </a:schemeClr>
            </a:solidFill>
            <a:round/>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x</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638" name="CustomShape 17"/>
          <p:cNvSpPr/>
          <p:nvPr/>
        </p:nvSpPr>
        <p:spPr>
          <a:xfrm>
            <a:off x="2464200" y="193248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3</a:t>
            </a:r>
            <a:endParaRPr b="0" lang="en-US" sz="2800" spc="-1" strike="noStrike">
              <a:latin typeface="Arial"/>
            </a:endParaRPr>
          </a:p>
        </p:txBody>
      </p:sp>
      <p:sp>
        <p:nvSpPr>
          <p:cNvPr id="639" name="CustomShape 18"/>
          <p:cNvSpPr/>
          <p:nvPr/>
        </p:nvSpPr>
        <p:spPr>
          <a:xfrm>
            <a:off x="3465000" y="22928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4</a:t>
            </a:r>
            <a:endParaRPr b="0" lang="en-US" sz="2800" spc="-1" strike="noStrike">
              <a:latin typeface="Arial"/>
            </a:endParaRPr>
          </a:p>
        </p:txBody>
      </p:sp>
      <p:grpSp>
        <p:nvGrpSpPr>
          <p:cNvPr id="640" name="Group 19"/>
          <p:cNvGrpSpPr/>
          <p:nvPr/>
        </p:nvGrpSpPr>
        <p:grpSpPr>
          <a:xfrm>
            <a:off x="1559880" y="2649600"/>
            <a:ext cx="803160" cy="820440"/>
            <a:chOff x="1559880" y="2649600"/>
            <a:chExt cx="803160" cy="820440"/>
          </a:xfrm>
        </p:grpSpPr>
        <p:sp>
          <p:nvSpPr>
            <p:cNvPr id="641" name="CustomShape 20"/>
            <p:cNvSpPr/>
            <p:nvPr/>
          </p:nvSpPr>
          <p:spPr>
            <a:xfrm>
              <a:off x="1559880" y="266688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642" name="Graphic 5" descr="Linear Graph"/>
            <p:cNvPicPr/>
            <p:nvPr/>
          </p:nvPicPr>
          <p:blipFill>
            <a:blip r:embed="rId1"/>
            <a:stretch/>
          </p:blipFill>
          <p:spPr>
            <a:xfrm>
              <a:off x="1559880" y="2649600"/>
              <a:ext cx="803160" cy="803160"/>
            </a:xfrm>
            <a:prstGeom prst="rect">
              <a:avLst/>
            </a:prstGeom>
            <a:ln>
              <a:noFill/>
            </a:ln>
          </p:spPr>
        </p:pic>
      </p:grpSp>
      <p:grpSp>
        <p:nvGrpSpPr>
          <p:cNvPr id="643" name="Group 21"/>
          <p:cNvGrpSpPr/>
          <p:nvPr/>
        </p:nvGrpSpPr>
        <p:grpSpPr>
          <a:xfrm>
            <a:off x="2806560" y="2639880"/>
            <a:ext cx="803160" cy="820440"/>
            <a:chOff x="2806560" y="2639880"/>
            <a:chExt cx="803160" cy="820440"/>
          </a:xfrm>
        </p:grpSpPr>
        <p:sp>
          <p:nvSpPr>
            <p:cNvPr id="644" name="CustomShape 22"/>
            <p:cNvSpPr/>
            <p:nvPr/>
          </p:nvSpPr>
          <p:spPr>
            <a:xfrm>
              <a:off x="2806560" y="265716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645" name="Graphic 32" descr="Linear Graph"/>
            <p:cNvPicPr/>
            <p:nvPr/>
          </p:nvPicPr>
          <p:blipFill>
            <a:blip r:embed="rId2"/>
            <a:stretch/>
          </p:blipFill>
          <p:spPr>
            <a:xfrm>
              <a:off x="2806560" y="2639880"/>
              <a:ext cx="803160" cy="803160"/>
            </a:xfrm>
            <a:prstGeom prst="rect">
              <a:avLst/>
            </a:prstGeom>
            <a:ln>
              <a:noFill/>
            </a:ln>
          </p:spPr>
        </p:pic>
      </p:grpSp>
      <p:grpSp>
        <p:nvGrpSpPr>
          <p:cNvPr id="646" name="Group 23"/>
          <p:cNvGrpSpPr/>
          <p:nvPr/>
        </p:nvGrpSpPr>
        <p:grpSpPr>
          <a:xfrm>
            <a:off x="2166840" y="3918960"/>
            <a:ext cx="803160" cy="820440"/>
            <a:chOff x="2166840" y="3918960"/>
            <a:chExt cx="803160" cy="820440"/>
          </a:xfrm>
        </p:grpSpPr>
        <p:sp>
          <p:nvSpPr>
            <p:cNvPr id="647" name="CustomShape 24"/>
            <p:cNvSpPr/>
            <p:nvPr/>
          </p:nvSpPr>
          <p:spPr>
            <a:xfrm>
              <a:off x="2166840" y="393624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648" name="Graphic 35" descr="Linear Graph"/>
            <p:cNvPicPr/>
            <p:nvPr/>
          </p:nvPicPr>
          <p:blipFill>
            <a:blip r:embed="rId3"/>
            <a:stretch/>
          </p:blipFill>
          <p:spPr>
            <a:xfrm>
              <a:off x="2166840" y="3918960"/>
              <a:ext cx="803160" cy="803160"/>
            </a:xfrm>
            <a:prstGeom prst="rect">
              <a:avLst/>
            </a:prstGeom>
            <a:ln>
              <a:noFill/>
            </a:ln>
          </p:spPr>
        </p:pic>
      </p:grpSp>
      <p:grpSp>
        <p:nvGrpSpPr>
          <p:cNvPr id="649" name="Group 25"/>
          <p:cNvGrpSpPr/>
          <p:nvPr/>
        </p:nvGrpSpPr>
        <p:grpSpPr>
          <a:xfrm>
            <a:off x="2166840" y="4987800"/>
            <a:ext cx="803160" cy="820440"/>
            <a:chOff x="2166840" y="4987800"/>
            <a:chExt cx="803160" cy="820440"/>
          </a:xfrm>
        </p:grpSpPr>
        <p:sp>
          <p:nvSpPr>
            <p:cNvPr id="650" name="CustomShape 26"/>
            <p:cNvSpPr/>
            <p:nvPr/>
          </p:nvSpPr>
          <p:spPr>
            <a:xfrm>
              <a:off x="2166840" y="500508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651" name="Graphic 38" descr="Linear Graph"/>
            <p:cNvPicPr/>
            <p:nvPr/>
          </p:nvPicPr>
          <p:blipFill>
            <a:blip r:embed="rId4"/>
            <a:stretch/>
          </p:blipFill>
          <p:spPr>
            <a:xfrm>
              <a:off x="2166840" y="4987800"/>
              <a:ext cx="803160" cy="803160"/>
            </a:xfrm>
            <a:prstGeom prst="rect">
              <a:avLst/>
            </a:prstGeom>
            <a:ln>
              <a:noFill/>
            </a:ln>
          </p:spPr>
        </p:pic>
      </p:grpSp>
    </p:spTree>
  </p:cSld>
  <mc:AlternateContent>
    <mc:Choice Requires="p14">
      <p:transition p14:dur="10"/>
    </mc:Choice>
    <mc:Fallback>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Activation Functions</a:t>
            </a:r>
            <a:endParaRPr b="0" lang="en-US" sz="3400" spc="-1" strike="noStrike">
              <a:solidFill>
                <a:srgbClr val="ffffff"/>
              </a:solidFill>
              <a:latin typeface="Arial"/>
            </a:endParaRPr>
          </a:p>
        </p:txBody>
      </p:sp>
    </p:spTree>
  </p:cSld>
  <mc:AlternateContent>
    <mc:Choice Requires="p14">
      <p:transition advTm="2000" p14:dur="10"/>
    </mc:Choice>
    <mc:Fallback>
      <p:transition advTm="2000"/>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Activation Functions</a:t>
            </a:r>
            <a:endParaRPr b="0" lang="en-US" sz="2800" spc="-1" strike="noStrike">
              <a:solidFill>
                <a:srgbClr val="ffffff"/>
              </a:solidFill>
              <a:latin typeface="Arial"/>
            </a:endParaRPr>
          </a:p>
        </p:txBody>
      </p:sp>
      <p:sp>
        <p:nvSpPr>
          <p:cNvPr id="654" name="CustomShape 2"/>
          <p:cNvSpPr/>
          <p:nvPr/>
        </p:nvSpPr>
        <p:spPr>
          <a:xfrm>
            <a:off x="1423080" y="148104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Linear</a:t>
            </a:r>
            <a:endParaRPr b="0" lang="en-US" sz="1800" spc="-1" strike="noStrike">
              <a:latin typeface="Arial"/>
            </a:endParaRPr>
          </a:p>
        </p:txBody>
      </p:sp>
      <p:graphicFrame>
        <p:nvGraphicFramePr>
          <p:cNvPr id="655" name="Chart 8"/>
          <p:cNvGraphicFramePr/>
          <p:nvPr/>
        </p:nvGraphicFramePr>
        <p:xfrm>
          <a:off x="631440" y="3827520"/>
          <a:ext cx="2944800" cy="169236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656" name="Formula 3"/>
              <p:cNvSpPr txBox="1"/>
              <p:nvPr/>
            </p:nvSpPr>
            <p:spPr>
              <a:xfrm>
                <a:off x="1165680" y="2150640"/>
                <a:ext cx="1875960" cy="387360"/>
              </a:xfrm>
              <a:prstGeom prst="rect">
                <a:avLst/>
              </a:prstGeom>
            </p:spPr>
            <p:txBody>
              <a:bodyPr/>
              <a:p>
                <a14:m>
                  <m:oMath xmlns:m="http://schemas.openxmlformats.org/officeDocument/2006/math">
                    <m:acc>
                      <m:accPr>
                        <m:chr m:val="^"/>
                      </m:accPr>
                      <m:e>
                        <m:r>
                          <m:t xml:space="preserve">𝑦</m:t>
                        </m:r>
                      </m:e>
                    </m:acc>
                    <m:r>
                      <m:t xml:space="preserve">=</m:t>
                    </m:r>
                    <m:r>
                      <m:t xml:space="preserve">𝑤𝑥</m:t>
                    </m:r>
                    <m:r>
                      <m:t xml:space="preserve">+</m:t>
                    </m:r>
                    <m:r>
                      <m:t xml:space="preserve">𝑏</m:t>
                    </m:r>
                  </m:oMath>
                </a14:m>
              </a:p>
            </p:txBody>
          </p:sp>
        </mc:Choice>
        <mc:Fallback/>
      </mc:AlternateContent>
      <p:pic>
        <p:nvPicPr>
          <p:cNvPr id="657" name="Picture 23" descr=""/>
          <p:cNvPicPr/>
          <p:nvPr/>
        </p:nvPicPr>
        <p:blipFill>
          <a:blip r:embed="rId2"/>
          <a:srcRect l="0" t="16756" r="82125" b="74829"/>
          <a:stretch/>
        </p:blipFill>
        <p:spPr>
          <a:xfrm>
            <a:off x="631440" y="2792160"/>
            <a:ext cx="2953080" cy="781200"/>
          </a:xfrm>
          <a:prstGeom prst="rect">
            <a:avLst/>
          </a:prstGeom>
          <a:ln>
            <a:noFill/>
          </a:ln>
        </p:spPr>
      </p:pic>
      <p:grpSp>
        <p:nvGrpSpPr>
          <p:cNvPr id="658" name="Group 4"/>
          <p:cNvGrpSpPr/>
          <p:nvPr/>
        </p:nvGrpSpPr>
        <p:grpSpPr>
          <a:xfrm>
            <a:off x="7087680" y="1525320"/>
            <a:ext cx="2953080" cy="4013640"/>
            <a:chOff x="7087680" y="1525320"/>
            <a:chExt cx="2953080" cy="4013640"/>
          </a:xfrm>
        </p:grpSpPr>
        <p:sp>
          <p:nvSpPr>
            <p:cNvPr id="659" name="CustomShape 5"/>
            <p:cNvSpPr/>
            <p:nvPr/>
          </p:nvSpPr>
          <p:spPr>
            <a:xfrm>
              <a:off x="7596360" y="152532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Sigmoid</a:t>
              </a:r>
              <a:endParaRPr b="0" lang="en-US" sz="1800" spc="-1" strike="noStrike">
                <a:latin typeface="Arial"/>
              </a:endParaRPr>
            </a:p>
          </p:txBody>
        </p:sp>
        <p:graphicFrame>
          <p:nvGraphicFramePr>
            <p:cNvPr id="660" name="Chart 13"/>
            <p:cNvGraphicFramePr/>
            <p:nvPr/>
          </p:nvGraphicFramePr>
          <p:xfrm>
            <a:off x="7087680" y="3846600"/>
            <a:ext cx="2944800" cy="1692360"/>
          </p:xfrm>
          <a:graphic>
            <a:graphicData uri="http://schemas.openxmlformats.org/drawingml/2006/chart">
              <c:chart xmlns:c="http://schemas.openxmlformats.org/drawingml/2006/chart" xmlns:r="http://schemas.openxmlformats.org/officeDocument/2006/relationships" r:id="rId3"/>
            </a:graphicData>
          </a:graphic>
        </p:graphicFrame>
        <mc:AlternateContent>
          <mc:Choice xmlns:a14="http://schemas.microsoft.com/office/drawing/2010/main" Requires="a14">
            <p:sp>
              <p:nvSpPr>
                <p:cNvPr id="661" name="Formula 6"/>
                <p:cNvSpPr txBox="1"/>
                <p:nvPr/>
              </p:nvSpPr>
              <p:spPr>
                <a:xfrm>
                  <a:off x="7443360" y="2061720"/>
                  <a:ext cx="2029320" cy="529200"/>
                </a:xfrm>
                <a:prstGeom prst="rect">
                  <a:avLst/>
                </a:prstGeom>
              </p:spPr>
              <p:txBody>
                <a:bodyPr/>
                <a:p>
                  <a14:m>
                    <m:oMath xmlns:m="http://schemas.openxmlformats.org/officeDocument/2006/math">
                      <m:acc>
                        <m:accPr>
                          <m:chr m:val="^"/>
                        </m:accPr>
                        <m:e>
                          <m:r>
                            <m:t xml:space="preserve">𝑦</m:t>
                          </m:r>
                        </m:e>
                      </m:acc>
                      <m:r>
                        <m:t xml:space="preserve">=</m:t>
                      </m:r>
                      <m:f>
                        <m:num>
                          <m:r>
                            <m:t xml:space="preserve">1</m:t>
                          </m:r>
                        </m:num>
                        <m:den>
                          <m:r>
                            <m:t xml:space="preserve">1</m:t>
                          </m:r>
                          <m:r>
                            <m:t xml:space="preserve">+</m:t>
                          </m:r>
                          <m:sSup>
                            <m:e>
                              <m:r>
                                <m:t xml:space="preserve">𝑒</m:t>
                              </m:r>
                            </m:e>
                            <m:sup>
                              <m:r>
                                <m:t xml:space="preserve">−</m:t>
                              </m:r>
                              <m:d>
                                <m:dPr>
                                  <m:begChr m:val="("/>
                                  <m:endChr m:val=")"/>
                                </m:dPr>
                                <m:e>
                                  <m:r>
                                    <m:t xml:space="preserve">𝑤𝑥</m:t>
                                  </m:r>
                                  <m:r>
                                    <m:t xml:space="preserve">+</m:t>
                                  </m:r>
                                  <m:r>
                                    <m:t xml:space="preserve">𝑏</m:t>
                                  </m:r>
                                </m:e>
                              </m:d>
                            </m:sup>
                          </m:sSup>
                        </m:den>
                      </m:f>
                    </m:oMath>
                  </a14:m>
                </a:p>
              </p:txBody>
            </p:sp>
          </mc:Choice>
          <mc:Fallback/>
        </mc:AlternateContent>
        <p:pic>
          <p:nvPicPr>
            <p:cNvPr id="662" name="Picture 33" descr=""/>
            <p:cNvPicPr/>
            <p:nvPr/>
          </p:nvPicPr>
          <p:blipFill>
            <a:blip r:embed="rId4"/>
            <a:srcRect l="0" t="16861" r="77637" b="71010"/>
            <a:stretch/>
          </p:blipFill>
          <p:spPr>
            <a:xfrm>
              <a:off x="7087680" y="2764080"/>
              <a:ext cx="2953080" cy="900360"/>
            </a:xfrm>
            <a:prstGeom prst="rect">
              <a:avLst/>
            </a:prstGeom>
            <a:ln>
              <a:noFill/>
            </a:ln>
          </p:spPr>
        </p:pic>
      </p:grpSp>
      <p:grpSp>
        <p:nvGrpSpPr>
          <p:cNvPr id="663" name="Group 7"/>
          <p:cNvGrpSpPr/>
          <p:nvPr/>
        </p:nvGrpSpPr>
        <p:grpSpPr>
          <a:xfrm>
            <a:off x="3810600" y="1494000"/>
            <a:ext cx="3240360" cy="4044960"/>
            <a:chOff x="3810600" y="1494000"/>
            <a:chExt cx="3240360" cy="4044960"/>
          </a:xfrm>
        </p:grpSpPr>
        <p:graphicFrame>
          <p:nvGraphicFramePr>
            <p:cNvPr id="664" name="Chart 9"/>
            <p:cNvGraphicFramePr/>
            <p:nvPr/>
          </p:nvGraphicFramePr>
          <p:xfrm>
            <a:off x="3859560" y="3846600"/>
            <a:ext cx="2944800" cy="1692360"/>
          </p:xfrm>
          <a:graphic>
            <a:graphicData uri="http://schemas.openxmlformats.org/drawingml/2006/chart">
              <c:chart xmlns:c="http://schemas.openxmlformats.org/drawingml/2006/chart" xmlns:r="http://schemas.openxmlformats.org/officeDocument/2006/relationships" r:id="rId5"/>
            </a:graphicData>
          </a:graphic>
        </p:graphicFrame>
        <p:sp>
          <p:nvSpPr>
            <p:cNvPr id="665" name="CustomShape 8"/>
            <p:cNvSpPr/>
            <p:nvPr/>
          </p:nvSpPr>
          <p:spPr>
            <a:xfrm>
              <a:off x="4509720" y="149400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ReLU</a:t>
              </a:r>
              <a:endParaRPr b="0" lang="en-US" sz="1800" spc="-1" strike="noStrike">
                <a:latin typeface="Arial"/>
              </a:endParaRPr>
            </a:p>
          </p:txBody>
        </p:sp>
        <mc:AlternateContent>
          <mc:Choice xmlns:a14="http://schemas.microsoft.com/office/drawing/2010/main" Requires="a14">
            <p:sp>
              <p:nvSpPr>
                <p:cNvPr id="666" name="Formula 9"/>
                <p:cNvSpPr txBox="1"/>
                <p:nvPr/>
              </p:nvSpPr>
              <p:spPr>
                <a:xfrm>
                  <a:off x="3921120" y="2061720"/>
                  <a:ext cx="3129840" cy="617400"/>
                </a:xfrm>
                <a:prstGeom prst="rect">
                  <a:avLst/>
                </a:prstGeom>
              </p:spPr>
              <p:txBody>
                <a:bodyPr/>
                <a:p>
                  <a14:m>
                    <m:oMath xmlns:m="http://schemas.openxmlformats.org/officeDocument/2006/math">
                      <m:acc>
                        <m:accPr>
                          <m:chr m:val="^"/>
                        </m:accPr>
                        <m:e>
                          <m:r>
                            <m:t xml:space="preserve">𝑦</m:t>
                          </m:r>
                        </m:e>
                      </m:acc>
                      <m:r>
                        <m:t xml:space="preserve">=</m:t>
                      </m:r>
                      <m:d>
                        <m:dPr>
                          <m:begChr m:val="{"/>
                          <m:endChr m:val=""/>
                        </m:dPr>
                        <m:e>
                          <m:eqArr>
                            <m:e>
                              <m:r>
                                <m:t xml:space="preserve">𝑤𝑥</m:t>
                              </m:r>
                              <m:r>
                                <m:t xml:space="preserve">+</m:t>
                              </m:r>
                              <m:r>
                                <m:t xml:space="preserve">𝑏</m:t>
                              </m:r>
                              <m:r>
                                <m:t xml:space="preserve">𝑖𝑓</m:t>
                              </m:r>
                              <m:r>
                                <m:t xml:space="preserve">𝑤𝑥</m:t>
                              </m:r>
                              <m:r>
                                <m:t xml:space="preserve">+</m:t>
                              </m:r>
                              <m:r>
                                <m:t xml:space="preserve">𝑏</m:t>
                              </m:r>
                              <m:r>
                                <m:t xml:space="preserve">&gt;</m:t>
                              </m:r>
                              <m:r>
                                <m:t xml:space="preserve">0</m:t>
                              </m:r>
                            </m:e>
                            <m:e>
                              <m:r>
                                <m:t xml:space="preserve">0</m:t>
                              </m:r>
                              <m:r>
                                <m:t xml:space="preserve">𝑜𝑡h𝑒𝑟𝑤𝑖𝑠𝑒</m:t>
                              </m:r>
                            </m:e>
                          </m:eqArr>
                        </m:e>
                      </m:d>
                    </m:oMath>
                  </a14:m>
                </a:p>
              </p:txBody>
            </p:sp>
          </mc:Choice>
          <mc:Fallback/>
        </mc:AlternateContent>
        <p:pic>
          <p:nvPicPr>
            <p:cNvPr id="667" name="Picture 35" descr=""/>
            <p:cNvPicPr/>
            <p:nvPr/>
          </p:nvPicPr>
          <p:blipFill>
            <a:blip r:embed="rId6"/>
            <a:srcRect l="0" t="17202" r="81538" b="74696"/>
            <a:stretch/>
          </p:blipFill>
          <p:spPr>
            <a:xfrm>
              <a:off x="3810600" y="2839320"/>
              <a:ext cx="3042360" cy="749880"/>
            </a:xfrm>
            <a:prstGeom prst="rect">
              <a:avLst/>
            </a:prstGeom>
            <a:ln>
              <a:noFill/>
            </a:ln>
          </p:spPr>
        </p:pic>
      </p:grpSp>
    </p:spTree>
  </p:cSld>
  <mc:AlternateContent>
    <mc:Choice Requires="p14">
      <p:transition p14:dur="10"/>
    </mc:Choice>
    <mc:Fallback>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Activation Functions</a:t>
            </a:r>
            <a:endParaRPr b="0" lang="en-US" sz="2800" spc="-1" strike="noStrike">
              <a:solidFill>
                <a:srgbClr val="ffffff"/>
              </a:solidFill>
              <a:latin typeface="Arial"/>
            </a:endParaRPr>
          </a:p>
        </p:txBody>
      </p:sp>
      <p:sp>
        <p:nvSpPr>
          <p:cNvPr id="669" name="CustomShape 2"/>
          <p:cNvSpPr/>
          <p:nvPr/>
        </p:nvSpPr>
        <p:spPr>
          <a:xfrm>
            <a:off x="1423080" y="148104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Linear</a:t>
            </a:r>
            <a:endParaRPr b="0" lang="en-US" sz="1800" spc="-1" strike="noStrike">
              <a:latin typeface="Arial"/>
            </a:endParaRPr>
          </a:p>
        </p:txBody>
      </p:sp>
      <p:sp>
        <p:nvSpPr>
          <p:cNvPr id="670" name="CustomShape 3"/>
          <p:cNvSpPr/>
          <p:nvPr/>
        </p:nvSpPr>
        <p:spPr>
          <a:xfrm>
            <a:off x="4509720" y="149400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ReLU</a:t>
            </a:r>
            <a:endParaRPr b="0" lang="en-US" sz="1800" spc="-1" strike="noStrike">
              <a:latin typeface="Arial"/>
            </a:endParaRPr>
          </a:p>
        </p:txBody>
      </p:sp>
      <p:sp>
        <p:nvSpPr>
          <p:cNvPr id="671" name="CustomShape 4"/>
          <p:cNvSpPr/>
          <p:nvPr/>
        </p:nvSpPr>
        <p:spPr>
          <a:xfrm>
            <a:off x="7596360" y="1525320"/>
            <a:ext cx="1723680" cy="337320"/>
          </a:xfrm>
          <a:prstGeom prst="rect">
            <a:avLst/>
          </a:prstGeom>
          <a:solidFill>
            <a:srgbClr val="33638d"/>
          </a:solidFill>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spAutoFit/>
          </a:bodyPr>
          <a:p>
            <a:pPr algn="ctr">
              <a:lnSpc>
                <a:spcPct val="90000"/>
              </a:lnSpc>
            </a:pPr>
            <a:r>
              <a:rPr b="0" lang="en-US" sz="1800" spc="-1" strike="noStrike">
                <a:solidFill>
                  <a:srgbClr val="ffffff"/>
                </a:solidFill>
                <a:latin typeface="Trebuchet MS"/>
                <a:ea typeface="MS PGothic"/>
              </a:rPr>
              <a:t>Sigmoid</a:t>
            </a:r>
            <a:endParaRPr b="0" lang="en-US" sz="1800" spc="-1" strike="noStrike">
              <a:latin typeface="Arial"/>
            </a:endParaRPr>
          </a:p>
        </p:txBody>
      </p:sp>
      <p:pic>
        <p:nvPicPr>
          <p:cNvPr id="672" name="Picture 12" descr=""/>
          <p:cNvPicPr/>
          <p:nvPr/>
        </p:nvPicPr>
        <p:blipFill>
          <a:blip r:embed="rId1"/>
          <a:srcRect l="32548" t="37031" r="44005" b="29625"/>
          <a:stretch/>
        </p:blipFill>
        <p:spPr>
          <a:xfrm>
            <a:off x="7533000" y="2067840"/>
            <a:ext cx="2571480" cy="2057040"/>
          </a:xfrm>
          <a:prstGeom prst="rect">
            <a:avLst/>
          </a:prstGeom>
          <a:ln>
            <a:noFill/>
          </a:ln>
        </p:spPr>
      </p:pic>
      <p:pic>
        <p:nvPicPr>
          <p:cNvPr id="673" name="Picture 14" descr=""/>
          <p:cNvPicPr/>
          <p:nvPr/>
        </p:nvPicPr>
        <p:blipFill>
          <a:blip r:embed="rId2"/>
          <a:srcRect l="31660" t="37031" r="36453" b="25614"/>
          <a:stretch/>
        </p:blipFill>
        <p:spPr>
          <a:xfrm>
            <a:off x="7329600" y="4196160"/>
            <a:ext cx="2725920" cy="1796400"/>
          </a:xfrm>
          <a:prstGeom prst="rect">
            <a:avLst/>
          </a:prstGeom>
          <a:ln>
            <a:noFill/>
          </a:ln>
        </p:spPr>
      </p:pic>
      <p:pic>
        <p:nvPicPr>
          <p:cNvPr id="674" name="Picture 20" descr=""/>
          <p:cNvPicPr/>
          <p:nvPr/>
        </p:nvPicPr>
        <p:blipFill>
          <a:blip r:embed="rId3"/>
          <a:srcRect l="31344" t="36570" r="37409" b="26076"/>
          <a:stretch/>
        </p:blipFill>
        <p:spPr>
          <a:xfrm>
            <a:off x="929520" y="4279320"/>
            <a:ext cx="2547720" cy="1712880"/>
          </a:xfrm>
          <a:prstGeom prst="rect">
            <a:avLst/>
          </a:prstGeom>
          <a:ln>
            <a:noFill/>
          </a:ln>
        </p:spPr>
      </p:pic>
      <p:pic>
        <p:nvPicPr>
          <p:cNvPr id="675" name="Picture 22" descr=""/>
          <p:cNvPicPr/>
          <p:nvPr/>
        </p:nvPicPr>
        <p:blipFill>
          <a:blip r:embed="rId4"/>
          <a:srcRect l="31688" t="37958" r="44070" b="29945"/>
          <a:stretch/>
        </p:blipFill>
        <p:spPr>
          <a:xfrm>
            <a:off x="1081440" y="2106000"/>
            <a:ext cx="2658600" cy="1980360"/>
          </a:xfrm>
          <a:prstGeom prst="rect">
            <a:avLst/>
          </a:prstGeom>
          <a:ln>
            <a:noFill/>
          </a:ln>
        </p:spPr>
      </p:pic>
      <p:pic>
        <p:nvPicPr>
          <p:cNvPr id="676" name="Picture 6" descr=""/>
          <p:cNvPicPr/>
          <p:nvPr/>
        </p:nvPicPr>
        <p:blipFill>
          <a:blip r:embed="rId5"/>
          <a:srcRect l="31688" t="46378" r="37144" b="17478"/>
          <a:stretch/>
        </p:blipFill>
        <p:spPr>
          <a:xfrm>
            <a:off x="4090320" y="4279320"/>
            <a:ext cx="2625840" cy="1712880"/>
          </a:xfrm>
          <a:prstGeom prst="rect">
            <a:avLst/>
          </a:prstGeom>
          <a:ln>
            <a:noFill/>
          </a:ln>
        </p:spPr>
      </p:pic>
      <p:pic>
        <p:nvPicPr>
          <p:cNvPr id="677" name="Picture 10" descr=""/>
          <p:cNvPicPr/>
          <p:nvPr/>
        </p:nvPicPr>
        <p:blipFill>
          <a:blip r:embed="rId6"/>
          <a:srcRect l="32231" t="33924" r="44975" b="34535"/>
          <a:stretch/>
        </p:blipFill>
        <p:spPr>
          <a:xfrm>
            <a:off x="4338720" y="2123280"/>
            <a:ext cx="2499840" cy="1945800"/>
          </a:xfrm>
          <a:prstGeom prst="rect">
            <a:avLst/>
          </a:prstGeom>
          <a:ln>
            <a:noFill/>
          </a:ln>
        </p:spPr>
      </p:pic>
    </p:spTree>
  </p:cSld>
  <mc:AlternateContent>
    <mc:Choice Requires="p14">
      <p:transition p14:dur="10"/>
    </mc:Choice>
    <mc:Fallback>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8" name="CustomShape 1"/>
          <p:cNvSpPr/>
          <p:nvPr/>
        </p:nvSpPr>
        <p:spPr>
          <a:xfrm>
            <a:off x="5549760" y="3555000"/>
            <a:ext cx="1031760" cy="3110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79" name="CustomShape 2"/>
          <p:cNvSpPr/>
          <p:nvPr/>
        </p:nvSpPr>
        <p:spPr>
          <a:xfrm flipH="1">
            <a:off x="7912800" y="3555000"/>
            <a:ext cx="1018440" cy="3110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80" name="TextShape 3"/>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Activation Functions</a:t>
            </a:r>
            <a:endParaRPr b="0" lang="en-US" sz="2800" spc="-1" strike="noStrike">
              <a:solidFill>
                <a:srgbClr val="ffffff"/>
              </a:solidFill>
              <a:latin typeface="Arial"/>
            </a:endParaRPr>
          </a:p>
        </p:txBody>
      </p:sp>
      <p:sp>
        <p:nvSpPr>
          <p:cNvPr id="681" name="CustomShape 4"/>
          <p:cNvSpPr/>
          <p:nvPr/>
        </p:nvSpPr>
        <p:spPr>
          <a:xfrm>
            <a:off x="2033280" y="3209040"/>
            <a:ext cx="58536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82" name="CustomShape 5"/>
          <p:cNvSpPr/>
          <p:nvPr/>
        </p:nvSpPr>
        <p:spPr>
          <a:xfrm>
            <a:off x="2619000" y="456048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683" name="Formula 6"/>
              <p:cNvSpPr txBox="1"/>
              <p:nvPr/>
            </p:nvSpPr>
            <p:spPr>
              <a:xfrm>
                <a:off x="2761560" y="456048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684" name="CustomShape 7"/>
          <p:cNvSpPr/>
          <p:nvPr/>
        </p:nvSpPr>
        <p:spPr>
          <a:xfrm>
            <a:off x="2998800" y="33818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4</a:t>
            </a:r>
            <a:endParaRPr b="0" lang="en-US" sz="2800" spc="-1" strike="noStrike">
              <a:latin typeface="Arial"/>
            </a:endParaRPr>
          </a:p>
        </p:txBody>
      </p:sp>
      <p:sp>
        <p:nvSpPr>
          <p:cNvPr id="685" name="CustomShape 8"/>
          <p:cNvSpPr/>
          <p:nvPr/>
        </p:nvSpPr>
        <p:spPr>
          <a:xfrm rot="5400000">
            <a:off x="2379240" y="408204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86" name="CustomShape 9"/>
          <p:cNvSpPr/>
          <p:nvPr/>
        </p:nvSpPr>
        <p:spPr>
          <a:xfrm flipH="1">
            <a:off x="2618280" y="3209040"/>
            <a:ext cx="566280" cy="87084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87" name="CustomShape 10"/>
          <p:cNvSpPr/>
          <p:nvPr/>
        </p:nvSpPr>
        <p:spPr>
          <a:xfrm>
            <a:off x="1732320" y="33818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3</a:t>
            </a:r>
            <a:endParaRPr b="0" lang="en-US" sz="2800" spc="-1" strike="noStrike">
              <a:latin typeface="Arial"/>
            </a:endParaRPr>
          </a:p>
        </p:txBody>
      </p:sp>
      <p:sp>
        <p:nvSpPr>
          <p:cNvPr id="688" name="CustomShape 11"/>
          <p:cNvSpPr/>
          <p:nvPr/>
        </p:nvSpPr>
        <p:spPr>
          <a:xfrm rot="5400000">
            <a:off x="1758960" y="273060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89" name="CustomShape 12"/>
          <p:cNvSpPr/>
          <p:nvPr/>
        </p:nvSpPr>
        <p:spPr>
          <a:xfrm rot="5400000">
            <a:off x="2969640" y="273060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690" name="CustomShape 13"/>
          <p:cNvSpPr/>
          <p:nvPr/>
        </p:nvSpPr>
        <p:spPr>
          <a:xfrm flipH="1">
            <a:off x="1998720" y="2399400"/>
            <a:ext cx="614160" cy="32940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91" name="CustomShape 14"/>
          <p:cNvSpPr/>
          <p:nvPr/>
        </p:nvSpPr>
        <p:spPr>
          <a:xfrm>
            <a:off x="2613240" y="2399400"/>
            <a:ext cx="595800" cy="32940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692" name="CustomShape 15"/>
          <p:cNvSpPr/>
          <p:nvPr/>
        </p:nvSpPr>
        <p:spPr>
          <a:xfrm>
            <a:off x="1546920" y="21434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1</a:t>
            </a:r>
            <a:endParaRPr b="0" lang="en-US" sz="2800" spc="-1" strike="noStrike">
              <a:latin typeface="Arial"/>
            </a:endParaRPr>
          </a:p>
        </p:txBody>
      </p:sp>
      <p:sp>
        <p:nvSpPr>
          <p:cNvPr id="693" name="CustomShape 16"/>
          <p:cNvSpPr/>
          <p:nvPr/>
        </p:nvSpPr>
        <p:spPr>
          <a:xfrm>
            <a:off x="3027600" y="2136240"/>
            <a:ext cx="601920" cy="526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w</a:t>
            </a:r>
            <a:r>
              <a:rPr b="0" lang="en-US" sz="2800" spc="-1" strike="noStrike" baseline="-25000">
                <a:solidFill>
                  <a:srgbClr val="000000"/>
                </a:solidFill>
                <a:latin typeface="Trebuchet MS"/>
                <a:ea typeface="MS PGothic"/>
              </a:rPr>
              <a:t>2</a:t>
            </a:r>
            <a:endParaRPr b="0" lang="en-US" sz="2800" spc="-1" strike="noStrike">
              <a:latin typeface="Arial"/>
            </a:endParaRPr>
          </a:p>
        </p:txBody>
      </p:sp>
      <p:sp>
        <p:nvSpPr>
          <p:cNvPr id="694" name="CustomShape 17"/>
          <p:cNvSpPr/>
          <p:nvPr/>
        </p:nvSpPr>
        <p:spPr>
          <a:xfrm>
            <a:off x="2352600" y="1896120"/>
            <a:ext cx="520920" cy="526320"/>
          </a:xfrm>
          <a:prstGeom prst="rect">
            <a:avLst/>
          </a:prstGeom>
          <a:solidFill>
            <a:schemeClr val="tx1"/>
          </a:solidFill>
          <a:ln w="38160">
            <a:solidFill>
              <a:schemeClr val="bg1">
                <a:lumMod val="95000"/>
                <a:lumOff val="5000"/>
              </a:schemeClr>
            </a:solidFill>
            <a:round/>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x</a:t>
            </a:r>
            <a:r>
              <a:rPr b="0" lang="en-US" sz="2800" spc="-1" strike="noStrike" baseline="-25000">
                <a:solidFill>
                  <a:srgbClr val="000000"/>
                </a:solidFill>
                <a:latin typeface="Trebuchet MS"/>
                <a:ea typeface="MS PGothic"/>
              </a:rPr>
              <a:t>1</a:t>
            </a:r>
            <a:endParaRPr b="0" lang="en-US" sz="2800" spc="-1" strike="noStrike">
              <a:latin typeface="Arial"/>
            </a:endParaRPr>
          </a:p>
        </p:txBody>
      </p:sp>
      <p:graphicFrame>
        <p:nvGraphicFramePr>
          <p:cNvPr id="695" name="Chart 5"/>
          <p:cNvGraphicFramePr/>
          <p:nvPr/>
        </p:nvGraphicFramePr>
        <p:xfrm>
          <a:off x="4429080" y="2166480"/>
          <a:ext cx="2240640" cy="138816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96" name="Chart 8"/>
          <p:cNvGraphicFramePr/>
          <p:nvPr/>
        </p:nvGraphicFramePr>
        <p:xfrm>
          <a:off x="7766280" y="2166480"/>
          <a:ext cx="2331360" cy="13881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97" name="Chart 9"/>
          <p:cNvGraphicFramePr/>
          <p:nvPr/>
        </p:nvGraphicFramePr>
        <p:xfrm>
          <a:off x="6105600" y="3866400"/>
          <a:ext cx="2331360" cy="1388160"/>
        </p:xfrm>
        <a:graphic>
          <a:graphicData uri="http://schemas.openxmlformats.org/drawingml/2006/chart">
            <c:chart xmlns:c="http://schemas.openxmlformats.org/drawingml/2006/chart" xmlns:r="http://schemas.openxmlformats.org/officeDocument/2006/relationships" r:id="rId3"/>
          </a:graphicData>
        </a:graphic>
      </p:graphicFrame>
      <p:grpSp>
        <p:nvGrpSpPr>
          <p:cNvPr id="698" name="Group 18"/>
          <p:cNvGrpSpPr/>
          <p:nvPr/>
        </p:nvGrpSpPr>
        <p:grpSpPr>
          <a:xfrm>
            <a:off x="1104120" y="3980160"/>
            <a:ext cx="803160" cy="820080"/>
            <a:chOff x="1104120" y="3980160"/>
            <a:chExt cx="803160" cy="820080"/>
          </a:xfrm>
        </p:grpSpPr>
        <p:sp>
          <p:nvSpPr>
            <p:cNvPr id="699" name="CustomShape 19"/>
            <p:cNvSpPr/>
            <p:nvPr/>
          </p:nvSpPr>
          <p:spPr>
            <a:xfrm>
              <a:off x="1104120" y="399708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700" name="Graphic 45" descr="Linear Graph"/>
            <p:cNvPicPr/>
            <p:nvPr/>
          </p:nvPicPr>
          <p:blipFill>
            <a:blip r:embed="rId4"/>
            <a:stretch/>
          </p:blipFill>
          <p:spPr>
            <a:xfrm>
              <a:off x="1104120" y="3980160"/>
              <a:ext cx="803160" cy="803160"/>
            </a:xfrm>
            <a:prstGeom prst="rect">
              <a:avLst/>
            </a:prstGeom>
            <a:ln>
              <a:noFill/>
            </a:ln>
          </p:spPr>
        </p:pic>
      </p:grpSp>
      <p:sp>
        <p:nvSpPr>
          <p:cNvPr id="701" name="CustomShape 20"/>
          <p:cNvSpPr/>
          <p:nvPr/>
        </p:nvSpPr>
        <p:spPr>
          <a:xfrm>
            <a:off x="666720" y="2601360"/>
            <a:ext cx="803160" cy="803160"/>
          </a:xfrm>
          <a:prstGeom prst="rect">
            <a:avLst/>
          </a:prstGeom>
          <a:solidFill>
            <a:schemeClr val="tx2"/>
          </a:solidFill>
          <a:ln>
            <a:solidFill>
              <a:schemeClr val="bg2">
                <a:lumMod val="50000"/>
              </a:schemeClr>
            </a:solidFill>
            <a:round/>
          </a:ln>
        </p:spPr>
        <p:style>
          <a:lnRef idx="2">
            <a:schemeClr val="accent1">
              <a:shade val="50000"/>
            </a:schemeClr>
          </a:lnRef>
          <a:fillRef idx="1">
            <a:schemeClr val="accent1"/>
          </a:fillRef>
          <a:effectRef idx="0">
            <a:schemeClr val="accent1"/>
          </a:effectRef>
          <a:fontRef idx="minor"/>
        </p:style>
      </p:sp>
      <p:pic>
        <p:nvPicPr>
          <p:cNvPr id="702" name="Graphic 22" descr="Periodic Graph"/>
          <p:cNvPicPr/>
          <p:nvPr/>
        </p:nvPicPr>
        <p:blipFill>
          <a:blip r:embed="rId5"/>
          <a:stretch/>
        </p:blipFill>
        <p:spPr>
          <a:xfrm>
            <a:off x="591480" y="2560680"/>
            <a:ext cx="914040" cy="914040"/>
          </a:xfrm>
          <a:prstGeom prst="rect">
            <a:avLst/>
          </a:prstGeom>
          <a:ln>
            <a:noFill/>
          </a:ln>
        </p:spPr>
      </p:pic>
      <p:grpSp>
        <p:nvGrpSpPr>
          <p:cNvPr id="703" name="Group 21"/>
          <p:cNvGrpSpPr/>
          <p:nvPr/>
        </p:nvGrpSpPr>
        <p:grpSpPr>
          <a:xfrm>
            <a:off x="0" y="0"/>
            <a:ext cx="0" cy="0"/>
            <a:chOff x="0" y="0"/>
            <a:chExt cx="0" cy="0"/>
          </a:xfrm>
        </p:grpSpPr>
        <p:grpSp>
          <p:nvGrpSpPr>
            <p:cNvPr id="704" name="Group 22"/>
            <p:cNvGrpSpPr/>
            <p:nvPr/>
          </p:nvGrpSpPr>
          <p:grpSpPr>
            <a:xfrm>
              <a:off x="0" y="0"/>
              <a:ext cx="0" cy="0"/>
              <a:chOff x="0" y="0"/>
              <a:chExt cx="0" cy="0"/>
            </a:xfrm>
          </p:grpSpPr>
        </p:grpSp>
        <p:grpSp>
          <p:nvGrpSpPr>
            <p:cNvPr id="705" name="Group 23"/>
            <p:cNvGrpSpPr/>
            <p:nvPr/>
          </p:nvGrpSpPr>
          <p:grpSpPr>
            <a:xfrm>
              <a:off x="0" y="0"/>
              <a:ext cx="0" cy="0"/>
              <a:chOff x="0" y="0"/>
              <a:chExt cx="0" cy="0"/>
            </a:xfrm>
          </p:grpSpPr>
        </p:grpSp>
      </p:grpSp>
    </p:spTree>
  </p:cSld>
  <mc:AlternateContent>
    <mc:Choice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stCondLst>
                                    <p:cond delay="0"/>
                                  </p:stCondLst>
                                  <p:childTnLst>
                                    <p:set>
                                      <p:cBhvr>
                                        <p:cTn id="6" dur="1" fill="hold">
                                          <p:stCondLst>
                                            <p:cond delay="0"/>
                                          </p:stCondLst>
                                        </p:cTn>
                                        <p:tgtEl>
                                          <p:spTgt spid="703"/>
                                        </p:tgtEl>
                                        <p:attrNameLst>
                                          <p:attrName>style.visibility</p:attrName>
                                        </p:attrNameLst>
                                      </p:cBhvr>
                                      <p:to>
                                        <p:strVal val="visible"/>
                                      </p:to>
                                    </p:set>
                                    <p:anim calcmode="lin" valueType="str">
                                      <p:cBhvr additive="repl">
                                        <p:cTn id="7" dur="750" fill="hold"/>
                                        <p:tgtEl>
                                          <p:spTgt spid="703"/>
                                        </p:tgtEl>
                                      </p:cBhvr>
                                      <p:tavLst>
                                        <p:tav tm="0">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OverFitting</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debe5"/>
            </a:gs>
            <a:gs pos="100000">
              <a:srgbClr val="cec9bd"/>
            </a:gs>
          </a:gsLst>
          <a:path path="circle">
            <a:fillToRect l="50000" t="50000" r="50000" b="50000"/>
          </a:path>
        </a:gradFill>
      </p:bgPr>
    </p:bg>
    <p:spTree>
      <p:nvGrpSpPr>
        <p:cNvPr id="1" name=""/>
        <p:cNvGrpSpPr/>
        <p:nvPr/>
      </p:nvGrpSpPr>
      <p:grpSpPr>
        <a:xfrm>
          <a:off x="0" y="0"/>
          <a:ext cx="0" cy="0"/>
          <a:chOff x="0" y="0"/>
          <a:chExt cx="0" cy="0"/>
        </a:xfrm>
      </p:grpSpPr>
      <p:sp>
        <p:nvSpPr>
          <p:cNvPr id="324" name="CustomShape 1"/>
          <p:cNvSpPr/>
          <p:nvPr/>
        </p:nvSpPr>
        <p:spPr>
          <a:xfrm>
            <a:off x="0" y="1817640"/>
            <a:ext cx="10972440" cy="3695040"/>
          </a:xfrm>
          <a:prstGeom prst="rect">
            <a:avLst/>
          </a:prstGeom>
          <a:gradFill rotWithShape="0">
            <a:gsLst>
              <a:gs pos="0">
                <a:srgbClr val="e3ded1">
                  <a:alpha val="0"/>
                </a:srgbClr>
              </a:gs>
              <a:gs pos="100000">
                <a:srgbClr val="e3ded1"/>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325" name="Picture 68" descr=""/>
          <p:cNvPicPr/>
          <p:nvPr/>
        </p:nvPicPr>
        <p:blipFill>
          <a:blip r:embed="rId1"/>
          <a:srcRect l="0" t="1526" r="0" b="-1526"/>
          <a:stretch/>
        </p:blipFill>
        <p:spPr>
          <a:xfrm>
            <a:off x="0" y="5513760"/>
            <a:ext cx="10972440" cy="668160"/>
          </a:xfrm>
          <a:prstGeom prst="rect">
            <a:avLst/>
          </a:prstGeom>
          <a:ln>
            <a:noFill/>
          </a:ln>
        </p:spPr>
      </p:pic>
      <p:sp>
        <p:nvSpPr>
          <p:cNvPr id="326" name="Line 2"/>
          <p:cNvSpPr/>
          <p:nvPr/>
        </p:nvSpPr>
        <p:spPr>
          <a:xfrm>
            <a:off x="0" y="5515560"/>
            <a:ext cx="1097280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327" name="Line 3"/>
          <p:cNvSpPr/>
          <p:nvPr/>
        </p:nvSpPr>
        <p:spPr>
          <a:xfrm>
            <a:off x="1308240" y="1662120"/>
            <a:ext cx="8646840" cy="0"/>
          </a:xfrm>
          <a:prstGeom prst="line">
            <a:avLst/>
          </a:prstGeom>
          <a:ln w="31680">
            <a:round/>
          </a:ln>
        </p:spPr>
        <p:style>
          <a:lnRef idx="3">
            <a:schemeClr val="accent1"/>
          </a:lnRef>
          <a:fillRef idx="0">
            <a:schemeClr val="accent1"/>
          </a:fillRef>
          <a:effectRef idx="2">
            <a:schemeClr val="accent1"/>
          </a:effectRef>
          <a:fontRef idx="minor"/>
        </p:style>
      </p:sp>
      <p:sp>
        <p:nvSpPr>
          <p:cNvPr id="328" name="CustomShape 4"/>
          <p:cNvSpPr/>
          <p:nvPr/>
        </p:nvSpPr>
        <p:spPr>
          <a:xfrm>
            <a:off x="0" y="0"/>
            <a:ext cx="10972080" cy="6171840"/>
          </a:xfrm>
          <a:prstGeom prst="rect">
            <a:avLst/>
          </a:prstGeom>
          <a:gradFill rotWithShape="0">
            <a:gsLst>
              <a:gs pos="0">
                <a:srgbClr val="edebe5"/>
              </a:gs>
              <a:gs pos="100000">
                <a:srgbClr val="cec9bd"/>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sp>
      <p:sp>
        <p:nvSpPr>
          <p:cNvPr id="329" name="CustomShape 5"/>
          <p:cNvSpPr/>
          <p:nvPr/>
        </p:nvSpPr>
        <p:spPr>
          <a:xfrm>
            <a:off x="0" y="1817640"/>
            <a:ext cx="10972440" cy="3695040"/>
          </a:xfrm>
          <a:prstGeom prst="rect">
            <a:avLst/>
          </a:prstGeom>
          <a:gradFill rotWithShape="0">
            <a:gsLst>
              <a:gs pos="0">
                <a:srgbClr val="e3ded1">
                  <a:alpha val="0"/>
                </a:srgbClr>
              </a:gs>
              <a:gs pos="100000">
                <a:srgbClr val="e3ded1"/>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30" name="CustomShape 6"/>
          <p:cNvSpPr/>
          <p:nvPr/>
        </p:nvSpPr>
        <p:spPr>
          <a:xfrm>
            <a:off x="578880" y="574560"/>
            <a:ext cx="9814320" cy="4358880"/>
          </a:xfrm>
          <a:prstGeom prst="rect">
            <a:avLst/>
          </a:prstGeom>
          <a:gradFill rotWithShape="0">
            <a:gsLst>
              <a:gs pos="0">
                <a:srgbClr val="000001"/>
              </a:gs>
              <a:gs pos="100000">
                <a:srgbClr val="191919"/>
              </a:gs>
            </a:gsLst>
            <a:lin ang="5400000"/>
          </a:gradFill>
          <a:ln w="76320">
            <a:noFill/>
          </a:ln>
          <a:effectLst>
            <a:outerShdw algn="tl" blurRad="127000" dir="4740526" dist="228470" rotWithShape="0" sx="98000" sy="98000">
              <a:srgbClr val="000000">
                <a:alpha val="34000"/>
              </a:srgbClr>
            </a:outerShdw>
          </a:effectLst>
          <a:scene3d>
            <a:camera prst="orthographicFront"/>
            <a:lightRig dir="t" rig="threePt"/>
          </a:scene3d>
          <a:sp3d>
            <a:bevelT prst="softRound" w="152400" h="50800"/>
          </a:sp3d>
        </p:spPr>
        <p:style>
          <a:lnRef idx="1">
            <a:schemeClr val="accent1"/>
          </a:lnRef>
          <a:fillRef idx="3">
            <a:schemeClr val="accent1"/>
          </a:fillRef>
          <a:effectRef idx="2">
            <a:schemeClr val="accent1"/>
          </a:effectRef>
          <a:fontRef idx="minor"/>
        </p:style>
      </p:sp>
      <p:sp>
        <p:nvSpPr>
          <p:cNvPr id="331" name="CustomShape 7"/>
          <p:cNvSpPr/>
          <p:nvPr/>
        </p:nvSpPr>
        <p:spPr>
          <a:xfrm>
            <a:off x="783360" y="779040"/>
            <a:ext cx="9406080" cy="3949920"/>
          </a:xfrm>
          <a:prstGeom prst="rect">
            <a:avLst/>
          </a:prstGeom>
          <a:ln w="50760">
            <a:solidFill>
              <a:srgbClr val="191919"/>
            </a:solidFill>
            <a:miter/>
          </a:ln>
          <a:effectLst>
            <a:innerShdw blurRad="63500" dir="14100000" dist="88900">
              <a:srgbClr val="000000">
                <a:alpha val="30000"/>
              </a:srgbClr>
            </a:innerShdw>
          </a:effectLst>
          <a:scene3d>
            <a:camera prst="orthographicFront"/>
            <a:lightRig dir="t" rig="threePt"/>
          </a:scene3d>
          <a:sp3d>
            <a:bevelT prst="relaxedInset"/>
          </a:sp3d>
        </p:spPr>
        <p:style>
          <a:lnRef idx="1">
            <a:schemeClr val="accent1"/>
          </a:lnRef>
          <a:fillRef idx="1002">
            <a:schemeClr val="dk2"/>
          </a:fillRef>
          <a:effectRef idx="2">
            <a:schemeClr val="accent1"/>
          </a:effectRef>
          <a:fontRef idx="minor"/>
        </p:style>
      </p:sp>
      <p:sp>
        <p:nvSpPr>
          <p:cNvPr id="332" name="CustomShape 8"/>
          <p:cNvSpPr/>
          <p:nvPr/>
        </p:nvSpPr>
        <p:spPr>
          <a:xfrm>
            <a:off x="931320" y="927360"/>
            <a:ext cx="9109800" cy="3653640"/>
          </a:xfrm>
          <a:prstGeom prst="rect">
            <a:avLst/>
          </a:prstGeom>
          <a:noFill/>
          <a:ln>
            <a:solidFill>
              <a:srgbClr val="dfdbd5"/>
            </a:solidFill>
            <a:round/>
          </a:ln>
        </p:spPr>
        <p:style>
          <a:lnRef idx="2">
            <a:schemeClr val="accent1">
              <a:shade val="50000"/>
            </a:schemeClr>
          </a:lnRef>
          <a:fillRef idx="1">
            <a:schemeClr val="accent1"/>
          </a:fillRef>
          <a:effectRef idx="0">
            <a:schemeClr val="accent1"/>
          </a:effectRef>
          <a:fontRef idx="minor"/>
        </p:style>
      </p:sp>
      <p:sp>
        <p:nvSpPr>
          <p:cNvPr id="333" name="TextShape 9"/>
          <p:cNvSpPr txBox="1"/>
          <p:nvPr/>
        </p:nvSpPr>
        <p:spPr>
          <a:xfrm>
            <a:off x="1306440" y="1238400"/>
            <a:ext cx="8465040" cy="902160"/>
          </a:xfrm>
          <a:prstGeom prst="rect">
            <a:avLst/>
          </a:prstGeom>
          <a:noFill/>
          <a:ln>
            <a:noFill/>
          </a:ln>
        </p:spPr>
        <p:txBody>
          <a:bodyPr anchor="ctr">
            <a:normAutofit/>
          </a:bodyPr>
          <a:p>
            <a:pPr>
              <a:lnSpc>
                <a:spcPct val="90000"/>
              </a:lnSpc>
            </a:pPr>
            <a:r>
              <a:rPr b="0" lang="en-US" sz="3200" spc="-1" strike="noStrike" cap="all">
                <a:solidFill>
                  <a:srgbClr val="ffffff"/>
                </a:solidFill>
                <a:latin typeface="Gill Sans MT"/>
              </a:rPr>
              <a:t>Agenda – Part 2</a:t>
            </a:r>
            <a:endParaRPr b="0" lang="en-US" sz="3200" spc="-1" strike="noStrike">
              <a:solidFill>
                <a:srgbClr val="000000"/>
              </a:solidFill>
              <a:latin typeface="Arial"/>
            </a:endParaRPr>
          </a:p>
        </p:txBody>
      </p:sp>
      <p:sp>
        <p:nvSpPr>
          <p:cNvPr id="334" name="TextShape 10"/>
          <p:cNvSpPr txBox="1"/>
          <p:nvPr/>
        </p:nvSpPr>
        <p:spPr>
          <a:xfrm>
            <a:off x="1306440" y="2218320"/>
            <a:ext cx="8465040" cy="2162880"/>
          </a:xfrm>
          <a:prstGeom prst="rect">
            <a:avLst/>
          </a:prstGeom>
          <a:noFill/>
          <a:ln>
            <a:noFill/>
          </a:ln>
        </p:spPr>
        <p:txBody>
          <a:bodyPr>
            <a:normAutofit/>
          </a:bodyPr>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Recap</a:t>
            </a:r>
            <a:endParaRPr b="0" lang="en-US" sz="1400" spc="-1" strike="noStrike">
              <a:solidFill>
                <a:srgbClr val="000000"/>
              </a:solidFill>
              <a:latin typeface="Gill Sans MT"/>
            </a:endParaRPr>
          </a:p>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A Simpler Model</a:t>
            </a:r>
            <a:endParaRPr b="0" lang="en-US" sz="1400" spc="-1" strike="noStrike">
              <a:solidFill>
                <a:srgbClr val="000000"/>
              </a:solidFill>
              <a:latin typeface="Gill Sans MT"/>
            </a:endParaRPr>
          </a:p>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From Neuron to Network</a:t>
            </a:r>
            <a:endParaRPr b="0" lang="en-US" sz="1400" spc="-1" strike="noStrike">
              <a:solidFill>
                <a:srgbClr val="000000"/>
              </a:solidFill>
              <a:latin typeface="Gill Sans MT"/>
            </a:endParaRPr>
          </a:p>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Activation Functions</a:t>
            </a:r>
            <a:endParaRPr b="0" lang="en-US" sz="1400" spc="-1" strike="noStrike">
              <a:solidFill>
                <a:srgbClr val="000000"/>
              </a:solidFill>
              <a:latin typeface="Gill Sans MT"/>
            </a:endParaRPr>
          </a:p>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Overfitting</a:t>
            </a:r>
            <a:endParaRPr b="0" lang="en-US" sz="1400" spc="-1" strike="noStrike">
              <a:solidFill>
                <a:srgbClr val="000000"/>
              </a:solidFill>
              <a:latin typeface="Gill Sans MT"/>
            </a:endParaRPr>
          </a:p>
          <a:p>
            <a:pPr marL="457200" indent="-228240">
              <a:lnSpc>
                <a:spcPct val="110000"/>
              </a:lnSpc>
              <a:spcBef>
                <a:spcPts val="901"/>
              </a:spcBef>
              <a:buClr>
                <a:srgbClr val="549e39"/>
              </a:buClr>
              <a:buFont typeface="Arial"/>
              <a:buChar char="•"/>
            </a:pPr>
            <a:r>
              <a:rPr b="0" lang="en-US" sz="1400" spc="-1" strike="noStrike">
                <a:solidFill>
                  <a:srgbClr val="ffffff"/>
                </a:solidFill>
                <a:latin typeface="Gill Sans MT"/>
              </a:rPr>
              <a:t>From Neuron to Classification</a:t>
            </a:r>
            <a:endParaRPr b="0" lang="en-US" sz="1400" spc="-1" strike="noStrike">
              <a:solidFill>
                <a:srgbClr val="000000"/>
              </a:solidFill>
              <a:latin typeface="Gill Sans MT"/>
            </a:endParaRPr>
          </a:p>
          <a:p>
            <a:pPr>
              <a:lnSpc>
                <a:spcPct val="110000"/>
              </a:lnSpc>
              <a:spcBef>
                <a:spcPts val="901"/>
              </a:spcBef>
            </a:pPr>
            <a:endParaRPr b="0" lang="en-US" sz="1400" spc="-1" strike="noStrike">
              <a:solidFill>
                <a:srgbClr val="000000"/>
              </a:solidFill>
              <a:latin typeface="Gill Sans MT"/>
            </a:endParaRPr>
          </a:p>
          <a:p>
            <a:pPr>
              <a:lnSpc>
                <a:spcPct val="110000"/>
              </a:lnSpc>
              <a:spcBef>
                <a:spcPts val="901"/>
              </a:spcBef>
            </a:pPr>
            <a:endParaRPr b="0" lang="en-US" sz="1400" spc="-1" strike="noStrike">
              <a:solidFill>
                <a:srgbClr val="000000"/>
              </a:solidFill>
              <a:latin typeface="Gill Sans MT"/>
            </a:endParaRPr>
          </a:p>
        </p:txBody>
      </p:sp>
      <p:pic>
        <p:nvPicPr>
          <p:cNvPr id="335" name="Picture 84" descr=""/>
          <p:cNvPicPr/>
          <p:nvPr/>
        </p:nvPicPr>
        <p:blipFill>
          <a:blip r:embed="rId2"/>
          <a:srcRect l="0" t="1526" r="0" b="-1526"/>
          <a:stretch/>
        </p:blipFill>
        <p:spPr>
          <a:xfrm>
            <a:off x="0" y="5513760"/>
            <a:ext cx="10972440" cy="668160"/>
          </a:xfrm>
          <a:prstGeom prst="rect">
            <a:avLst/>
          </a:prstGeom>
          <a:ln>
            <a:noFill/>
          </a:ln>
        </p:spPr>
      </p:pic>
    </p:spTree>
  </p:cSld>
  <mc:AlternateContent>
    <mc:Choice Requires="p14">
      <p:transition p14:dur="10"/>
    </mc:Choice>
    <mc:Fallback>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7" name="TextShape 1"/>
          <p:cNvSpPr txBox="1"/>
          <p:nvPr/>
        </p:nvSpPr>
        <p:spPr>
          <a:xfrm>
            <a:off x="498240" y="661320"/>
            <a:ext cx="9975600" cy="595800"/>
          </a:xfrm>
          <a:prstGeom prst="rect">
            <a:avLst/>
          </a:prstGeom>
          <a:noFill/>
          <a:ln w="9360">
            <a:noFill/>
          </a:ln>
        </p:spPr>
        <p:txBody>
          <a:bodyPr anchor="b">
            <a:normAutofit/>
          </a:bodyPr>
          <a:p>
            <a:pPr algn="ctr">
              <a:lnSpc>
                <a:spcPct val="90000"/>
              </a:lnSpc>
            </a:pPr>
            <a:r>
              <a:rPr b="0" lang="en-US" sz="2800" spc="-1" strike="noStrike" cap="all">
                <a:solidFill>
                  <a:srgbClr val="000000"/>
                </a:solidFill>
                <a:latin typeface="Trebuchet MS"/>
              </a:rPr>
              <a:t>Overfitting</a:t>
            </a:r>
            <a:endParaRPr b="0" lang="en-US" sz="2800" spc="-1" strike="noStrike">
              <a:solidFill>
                <a:srgbClr val="ffffff"/>
              </a:solidFill>
              <a:latin typeface="Arial"/>
            </a:endParaRPr>
          </a:p>
        </p:txBody>
      </p:sp>
      <p:sp>
        <p:nvSpPr>
          <p:cNvPr id="708" name="TextShape 2"/>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Why not have a super large neural network?</a:t>
            </a:r>
            <a:endParaRPr b="0" lang="en-US" sz="1800" spc="-1" strike="noStrike">
              <a:solidFill>
                <a:srgbClr val="5e5e5e"/>
              </a:solidFill>
              <a:latin typeface="Trebuchet MS"/>
            </a:endParaRPr>
          </a:p>
        </p:txBody>
      </p:sp>
      <p:pic>
        <p:nvPicPr>
          <p:cNvPr id="709" name="Picture 36" descr="Connecting lines and dots illustration"/>
          <p:cNvPicPr/>
          <p:nvPr/>
        </p:nvPicPr>
        <p:blipFill>
          <a:blip r:embed="rId1"/>
          <a:srcRect l="0" t="36126" r="1" b="1568"/>
          <a:stretch/>
        </p:blipFill>
        <p:spPr>
          <a:xfrm>
            <a:off x="508320" y="2103120"/>
            <a:ext cx="9964800" cy="3412800"/>
          </a:xfrm>
          <a:prstGeom prst="rect">
            <a:avLst/>
          </a:prstGeom>
          <a:ln>
            <a:noFill/>
          </a:ln>
        </p:spPr>
      </p:pic>
    </p:spTree>
  </p:cSld>
  <mc:AlternateContent>
    <mc:Choice Requires="p14">
      <p:transition p14:dur="10"/>
    </mc:Choice>
    <mc:Fallback>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0" name="Chart 15"/>
          <p:cNvGraphicFramePr/>
          <p:nvPr/>
        </p:nvGraphicFramePr>
        <p:xfrm>
          <a:off x="610200" y="1762920"/>
          <a:ext cx="4447800" cy="3744720"/>
        </p:xfrm>
        <a:graphic>
          <a:graphicData uri="http://schemas.openxmlformats.org/drawingml/2006/chart">
            <c:chart xmlns:c="http://schemas.openxmlformats.org/drawingml/2006/chart" xmlns:r="http://schemas.openxmlformats.org/officeDocument/2006/relationships" r:id="rId1"/>
          </a:graphicData>
        </a:graphic>
      </p:graphicFrame>
      <p:sp>
        <p:nvSpPr>
          <p:cNvPr id="711" name="TextShape 1"/>
          <p:cNvSpPr txBox="1"/>
          <p:nvPr/>
        </p:nvSpPr>
        <p:spPr>
          <a:xfrm>
            <a:off x="498240" y="661320"/>
            <a:ext cx="9975600" cy="595800"/>
          </a:xfrm>
          <a:prstGeom prst="rect">
            <a:avLst/>
          </a:prstGeom>
          <a:noFill/>
          <a:ln w="9360">
            <a:noFill/>
          </a:ln>
        </p:spPr>
        <p:txBody>
          <a:bodyPr anchor="b">
            <a:normAutofit/>
          </a:bodyPr>
          <a:p>
            <a:pPr algn="ctr">
              <a:lnSpc>
                <a:spcPct val="90000"/>
              </a:lnSpc>
            </a:pPr>
            <a:r>
              <a:rPr b="0" lang="en-US" sz="2800" spc="-1" strike="noStrike" cap="all">
                <a:solidFill>
                  <a:srgbClr val="000000"/>
                </a:solidFill>
                <a:latin typeface="Trebuchet MS"/>
              </a:rPr>
              <a:t>Overfitting</a:t>
            </a:r>
            <a:endParaRPr b="0" lang="en-US" sz="2800" spc="-1" strike="noStrike">
              <a:solidFill>
                <a:srgbClr val="ffffff"/>
              </a:solidFill>
              <a:latin typeface="Arial"/>
            </a:endParaRPr>
          </a:p>
        </p:txBody>
      </p:sp>
      <p:sp>
        <p:nvSpPr>
          <p:cNvPr id="712" name="TextShape 2"/>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Which Trendline is Better?</a:t>
            </a:r>
            <a:endParaRPr b="0" lang="en-US" sz="1800" spc="-1" strike="noStrike">
              <a:solidFill>
                <a:srgbClr val="5e5e5e"/>
              </a:solidFill>
              <a:latin typeface="Trebuchet MS"/>
            </a:endParaRPr>
          </a:p>
        </p:txBody>
      </p:sp>
      <p:sp>
        <p:nvSpPr>
          <p:cNvPr id="713" name="CustomShape 3"/>
          <p:cNvSpPr/>
          <p:nvPr/>
        </p:nvSpPr>
        <p:spPr>
          <a:xfrm>
            <a:off x="3290040" y="4375800"/>
            <a:ext cx="1510200" cy="582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800" spc="-1" strike="noStrike">
                <a:solidFill>
                  <a:srgbClr val="000000"/>
                </a:solidFill>
                <a:latin typeface="Trebuchet MS"/>
                <a:ea typeface="MS PGothic"/>
              </a:rPr>
              <a:t>MSE = .0000</a:t>
            </a:r>
            <a:endParaRPr b="0" lang="en-US" sz="1800" spc="-1" strike="noStrike">
              <a:latin typeface="Arial"/>
            </a:endParaRPr>
          </a:p>
        </p:txBody>
      </p:sp>
      <p:graphicFrame>
        <p:nvGraphicFramePr>
          <p:cNvPr id="714" name="Chart 12"/>
          <p:cNvGraphicFramePr/>
          <p:nvPr/>
        </p:nvGraphicFramePr>
        <p:xfrm>
          <a:off x="5914440" y="1762920"/>
          <a:ext cx="4447800" cy="3744720"/>
        </p:xfrm>
        <a:graphic>
          <a:graphicData uri="http://schemas.openxmlformats.org/drawingml/2006/chart">
            <c:chart xmlns:c="http://schemas.openxmlformats.org/drawingml/2006/chart" xmlns:r="http://schemas.openxmlformats.org/officeDocument/2006/relationships" r:id="rId2"/>
          </a:graphicData>
        </a:graphic>
      </p:graphicFrame>
      <p:sp>
        <p:nvSpPr>
          <p:cNvPr id="715" name="CustomShape 4"/>
          <p:cNvSpPr/>
          <p:nvPr/>
        </p:nvSpPr>
        <p:spPr>
          <a:xfrm>
            <a:off x="8612640" y="4375800"/>
            <a:ext cx="1510200" cy="582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800" spc="-1" strike="noStrike">
                <a:solidFill>
                  <a:srgbClr val="000000"/>
                </a:solidFill>
                <a:latin typeface="Trebuchet MS"/>
                <a:ea typeface="MS PGothic"/>
              </a:rPr>
              <a:t>MSE = .0113</a:t>
            </a:r>
            <a:endParaRPr b="0" lang="en-US" sz="1800" spc="-1" strike="noStrike">
              <a:latin typeface="Arial"/>
            </a:endParaRPr>
          </a:p>
        </p:txBody>
      </p:sp>
      <p:sp>
        <p:nvSpPr>
          <p:cNvPr id="716" name="Line 5"/>
          <p:cNvSpPr/>
          <p:nvPr/>
        </p:nvSpPr>
        <p:spPr>
          <a:xfrm flipV="1">
            <a:off x="6734160" y="2209320"/>
            <a:ext cx="3064320" cy="262188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717" name="CustomShape 6"/>
          <p:cNvSpPr/>
          <p:nvPr/>
        </p:nvSpPr>
        <p:spPr>
          <a:xfrm>
            <a:off x="1413720" y="2229480"/>
            <a:ext cx="3073320" cy="2574720"/>
          </a:xfrm>
          <a:custGeom>
            <a:avLst/>
            <a:gdLst/>
            <a:ah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240">
            <a:solidFill>
              <a:schemeClr val="bg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p14:dur="10"/>
    </mc:Choice>
    <mc:Fallback>
      <p:transition/>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22" presetSubtype="8">
                                  <p:stCondLst>
                                    <p:cond delay="6800"/>
                                  </p:stCondLst>
                                  <p:childTnLst>
                                    <p:set>
                                      <p:cBhvr>
                                        <p:cTn id="13" dur="1" fill="hold">
                                          <p:stCondLst>
                                            <p:cond delay="0"/>
                                          </p:stCondLst>
                                        </p:cTn>
                                        <p:tgtEl>
                                          <p:spTgt spid="717"/>
                                        </p:tgtEl>
                                        <p:attrNameLst>
                                          <p:attrName>style.visibility</p:attrName>
                                        </p:attrNameLst>
                                      </p:cBhvr>
                                      <p:to>
                                        <p:strVal val="visible"/>
                                      </p:to>
                                    </p:set>
                                    <p:animEffect filter="wipe(left)" transition="in">
                                      <p:cBhvr additive="repl">
                                        <p:cTn id="14" dur="2000"/>
                                        <p:tgtEl>
                                          <p:spTgt spid="717"/>
                                        </p:tgtEl>
                                      </p:cBhvr>
                                    </p:animEffect>
                                  </p:childTnLst>
                                </p:cTn>
                              </p:par>
                              <p:par>
                                <p:cTn id="15" nodeType="withEffect" fill="hold" presetClass="entr" presetID="10">
                                  <p:stCondLst>
                                    <p:cond delay="6800"/>
                                  </p:stCondLst>
                                  <p:childTnLst>
                                    <p:set>
                                      <p:cBhvr>
                                        <p:cTn id="16" dur="1" fill="hold">
                                          <p:stCondLst>
                                            <p:cond delay="0"/>
                                          </p:stCondLst>
                                        </p:cTn>
                                        <p:tgtEl>
                                          <p:spTgt spid="713"/>
                                        </p:tgtEl>
                                        <p:attrNameLst>
                                          <p:attrName>style.visibility</p:attrName>
                                        </p:attrNameLst>
                                      </p:cBhvr>
                                      <p:to>
                                        <p:strVal val="visible"/>
                                      </p:to>
                                    </p:set>
                                    <p:animEffect filter="fade" transition="in">
                                      <p:cBhvr additive="repl">
                                        <p:cTn id="17" dur="500"/>
                                        <p:tgtEl>
                                          <p:spTgt spid="713"/>
                                        </p:tgtEl>
                                      </p:cBhvr>
                                    </p:animEffect>
                                  </p:childTnLst>
                                </p:cTn>
                              </p:par>
                              <p:par>
                                <p:cTn id="18" nodeType="withEffect" fill="hold" presetClass="entr" presetID="22" presetSubtype="4">
                                  <p:stCondLst>
                                    <p:cond delay="8800"/>
                                  </p:stCondLst>
                                  <p:childTnLst>
                                    <p:set>
                                      <p:cBhvr>
                                        <p:cTn id="19" dur="1" fill="hold">
                                          <p:stCondLst>
                                            <p:cond delay="0"/>
                                          </p:stCondLst>
                                        </p:cTn>
                                        <p:tgtEl>
                                          <p:spTgt spid="716"/>
                                        </p:tgtEl>
                                        <p:attrNameLst>
                                          <p:attrName>style.visibility</p:attrName>
                                        </p:attrNameLst>
                                      </p:cBhvr>
                                      <p:to>
                                        <p:strVal val="visible"/>
                                      </p:to>
                                    </p:set>
                                    <p:animEffect filter="wipe(down)" transition="in">
                                      <p:cBhvr additive="repl">
                                        <p:cTn id="20" dur="2000"/>
                                        <p:tgtEl>
                                          <p:spTgt spid="716"/>
                                        </p:tgtEl>
                                      </p:cBhvr>
                                    </p:animEffect>
                                  </p:childTnLst>
                                </p:cTn>
                              </p:par>
                              <p:par>
                                <p:cTn id="21" nodeType="withEffect" fill="hold" presetClass="entr" presetID="10">
                                  <p:stCondLst>
                                    <p:cond delay="8800"/>
                                  </p:stCondLst>
                                  <p:childTnLst>
                                    <p:set>
                                      <p:cBhvr>
                                        <p:cTn id="22" dur="1" fill="hold">
                                          <p:stCondLst>
                                            <p:cond delay="0"/>
                                          </p:stCondLst>
                                        </p:cTn>
                                        <p:tgtEl>
                                          <p:spTgt spid="715"/>
                                        </p:tgtEl>
                                        <p:attrNameLst>
                                          <p:attrName>style.visibility</p:attrName>
                                        </p:attrNameLst>
                                      </p:cBhvr>
                                      <p:to>
                                        <p:strVal val="visible"/>
                                      </p:to>
                                    </p:set>
                                    <p:animEffect filter="fade" transition="in">
                                      <p:cBhvr additive="repl">
                                        <p:cTn id="23"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718" name="Chart 11"/>
          <p:cNvGraphicFramePr/>
          <p:nvPr/>
        </p:nvGraphicFramePr>
        <p:xfrm>
          <a:off x="609480" y="1765800"/>
          <a:ext cx="4447800" cy="3744720"/>
        </p:xfrm>
        <a:graphic>
          <a:graphicData uri="http://schemas.openxmlformats.org/drawingml/2006/chart">
            <c:chart xmlns:c="http://schemas.openxmlformats.org/drawingml/2006/chart" xmlns:r="http://schemas.openxmlformats.org/officeDocument/2006/relationships" r:id="rId1"/>
          </a:graphicData>
        </a:graphic>
      </p:graphicFrame>
      <p:sp>
        <p:nvSpPr>
          <p:cNvPr id="719" name="TextShape 1"/>
          <p:cNvSpPr txBox="1"/>
          <p:nvPr/>
        </p:nvSpPr>
        <p:spPr>
          <a:xfrm>
            <a:off x="498240" y="661320"/>
            <a:ext cx="9975600" cy="595800"/>
          </a:xfrm>
          <a:prstGeom prst="rect">
            <a:avLst/>
          </a:prstGeom>
          <a:noFill/>
          <a:ln w="9360">
            <a:noFill/>
          </a:ln>
        </p:spPr>
        <p:txBody>
          <a:bodyPr anchor="b">
            <a:normAutofit/>
          </a:bodyPr>
          <a:p>
            <a:pPr algn="ctr">
              <a:lnSpc>
                <a:spcPct val="90000"/>
              </a:lnSpc>
            </a:pPr>
            <a:r>
              <a:rPr b="0" lang="en-US" sz="2800" spc="-1" strike="noStrike" cap="all">
                <a:solidFill>
                  <a:srgbClr val="000000"/>
                </a:solidFill>
                <a:latin typeface="Trebuchet MS"/>
              </a:rPr>
              <a:t>Overfitting</a:t>
            </a:r>
            <a:endParaRPr b="0" lang="en-US" sz="2800" spc="-1" strike="noStrike">
              <a:solidFill>
                <a:srgbClr val="ffffff"/>
              </a:solidFill>
              <a:latin typeface="Arial"/>
            </a:endParaRPr>
          </a:p>
        </p:txBody>
      </p:sp>
      <p:sp>
        <p:nvSpPr>
          <p:cNvPr id="720" name="TextShape 2"/>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Which Trendline is Better?</a:t>
            </a:r>
            <a:endParaRPr b="0" lang="en-US" sz="1800" spc="-1" strike="noStrike">
              <a:solidFill>
                <a:srgbClr val="5e5e5e"/>
              </a:solidFill>
              <a:latin typeface="Trebuchet MS"/>
            </a:endParaRPr>
          </a:p>
        </p:txBody>
      </p:sp>
      <p:graphicFrame>
        <p:nvGraphicFramePr>
          <p:cNvPr id="721" name="Chart 2"/>
          <p:cNvGraphicFramePr/>
          <p:nvPr/>
        </p:nvGraphicFramePr>
        <p:xfrm>
          <a:off x="5915160" y="1765800"/>
          <a:ext cx="4447800" cy="3744720"/>
        </p:xfrm>
        <a:graphic>
          <a:graphicData uri="http://schemas.openxmlformats.org/drawingml/2006/chart">
            <c:chart xmlns:c="http://schemas.openxmlformats.org/drawingml/2006/chart" xmlns:r="http://schemas.openxmlformats.org/officeDocument/2006/relationships" r:id="rId2"/>
          </a:graphicData>
        </a:graphic>
      </p:graphicFrame>
      <p:sp>
        <p:nvSpPr>
          <p:cNvPr id="722" name="CustomShape 3"/>
          <p:cNvSpPr/>
          <p:nvPr/>
        </p:nvSpPr>
        <p:spPr>
          <a:xfrm>
            <a:off x="3290040" y="4375800"/>
            <a:ext cx="1510200" cy="582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800" spc="-1" strike="noStrike">
                <a:solidFill>
                  <a:srgbClr val="c00000"/>
                </a:solidFill>
                <a:latin typeface="Trebuchet MS"/>
                <a:ea typeface="MS PGothic"/>
              </a:rPr>
              <a:t>MSE = .0308</a:t>
            </a:r>
            <a:endParaRPr b="0" lang="en-US" sz="1800" spc="-1" strike="noStrike">
              <a:latin typeface="Arial"/>
            </a:endParaRPr>
          </a:p>
        </p:txBody>
      </p:sp>
      <p:sp>
        <p:nvSpPr>
          <p:cNvPr id="723" name="CustomShape 4"/>
          <p:cNvSpPr/>
          <p:nvPr/>
        </p:nvSpPr>
        <p:spPr>
          <a:xfrm>
            <a:off x="8629920" y="4375800"/>
            <a:ext cx="1510200" cy="582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800" spc="-1" strike="noStrike">
                <a:solidFill>
                  <a:srgbClr val="c00000"/>
                </a:solidFill>
                <a:latin typeface="Trebuchet MS"/>
                <a:ea typeface="MS PGothic"/>
              </a:rPr>
              <a:t>MSE = .0062</a:t>
            </a:r>
            <a:endParaRPr b="0" lang="en-US" sz="1800" spc="-1" strike="noStrike">
              <a:latin typeface="Arial"/>
            </a:endParaRPr>
          </a:p>
        </p:txBody>
      </p:sp>
      <p:sp>
        <p:nvSpPr>
          <p:cNvPr id="724" name="Line 5"/>
          <p:cNvSpPr/>
          <p:nvPr/>
        </p:nvSpPr>
        <p:spPr>
          <a:xfrm flipV="1">
            <a:off x="6734160" y="2209320"/>
            <a:ext cx="3064320" cy="262188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725" name="CustomShape 6"/>
          <p:cNvSpPr/>
          <p:nvPr/>
        </p:nvSpPr>
        <p:spPr>
          <a:xfrm>
            <a:off x="1413720" y="2229480"/>
            <a:ext cx="3073320" cy="2574720"/>
          </a:xfrm>
          <a:custGeom>
            <a:avLst/>
            <a:gdLst/>
            <a:ahLst/>
            <a:rect l="l" t="t" r="r" b="b"/>
            <a:pathLst>
              <a:path w="3073791" h="2574921">
                <a:moveTo>
                  <a:pt x="0" y="2173874"/>
                </a:moveTo>
                <a:cubicBezTo>
                  <a:pt x="116644" y="2371994"/>
                  <a:pt x="233289" y="2570114"/>
                  <a:pt x="365760" y="2574803"/>
                </a:cubicBezTo>
                <a:cubicBezTo>
                  <a:pt x="498231" y="2579492"/>
                  <a:pt x="664699" y="2444677"/>
                  <a:pt x="794825" y="2202009"/>
                </a:cubicBezTo>
                <a:cubicBezTo>
                  <a:pt x="924951" y="1959341"/>
                  <a:pt x="1021080" y="1182102"/>
                  <a:pt x="1146517" y="1118797"/>
                </a:cubicBezTo>
                <a:cubicBezTo>
                  <a:pt x="1271954" y="1055492"/>
                  <a:pt x="1451317" y="1824526"/>
                  <a:pt x="1547446" y="1822181"/>
                </a:cubicBezTo>
                <a:cubicBezTo>
                  <a:pt x="1643575" y="1819836"/>
                  <a:pt x="1654126" y="1347397"/>
                  <a:pt x="1723292" y="1104729"/>
                </a:cubicBezTo>
                <a:cubicBezTo>
                  <a:pt x="1792458" y="862061"/>
                  <a:pt x="1866314" y="550227"/>
                  <a:pt x="1962443" y="366175"/>
                </a:cubicBezTo>
                <a:cubicBezTo>
                  <a:pt x="2058572" y="182123"/>
                  <a:pt x="2180493" y="-10136"/>
                  <a:pt x="2300068" y="415"/>
                </a:cubicBezTo>
                <a:cubicBezTo>
                  <a:pt x="2419643" y="10966"/>
                  <a:pt x="2550941" y="424791"/>
                  <a:pt x="2679895" y="429480"/>
                </a:cubicBezTo>
                <a:cubicBezTo>
                  <a:pt x="2808849" y="434169"/>
                  <a:pt x="2941320" y="231360"/>
                  <a:pt x="3073791" y="28551"/>
                </a:cubicBezTo>
              </a:path>
            </a:pathLst>
          </a:custGeom>
          <a:noFill/>
          <a:ln w="57240">
            <a:solidFill>
              <a:schemeClr val="bg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6" name="TextShape 1"/>
          <p:cNvSpPr txBox="1"/>
          <p:nvPr/>
        </p:nvSpPr>
        <p:spPr>
          <a:xfrm>
            <a:off x="498240" y="633600"/>
            <a:ext cx="5921640" cy="618120"/>
          </a:xfrm>
          <a:prstGeom prst="rect">
            <a:avLst/>
          </a:prstGeom>
          <a:noFill/>
          <a:ln w="9360">
            <a:noFill/>
          </a:ln>
        </p:spPr>
        <p:txBody>
          <a:bodyPr anchor="b">
            <a:normAutofit/>
          </a:bodyPr>
          <a:p>
            <a:pPr>
              <a:lnSpc>
                <a:spcPct val="90000"/>
              </a:lnSpc>
            </a:pPr>
            <a:r>
              <a:rPr b="0" lang="en-US" sz="2800" spc="-1" strike="noStrike" cap="all">
                <a:solidFill>
                  <a:srgbClr val="000000"/>
                </a:solidFill>
                <a:latin typeface="Trebuchet MS"/>
              </a:rPr>
              <a:t>Training vs validation data</a:t>
            </a:r>
            <a:endParaRPr b="0" lang="en-US" sz="2800" spc="-1" strike="noStrike">
              <a:solidFill>
                <a:srgbClr val="ffffff"/>
              </a:solidFill>
              <a:latin typeface="Arial"/>
            </a:endParaRPr>
          </a:p>
        </p:txBody>
      </p:sp>
      <p:graphicFrame>
        <p:nvGraphicFramePr>
          <p:cNvPr id="5" name="Diagram5"/>
          <p:cNvGraphicFramePr/>
          <p:nvPr>
            <p:extLst>
              <p:ext uri="{D42A27DB-BD31-4B8C-83A1-F6EECF244321}">
                <p14:modId xmlns:p14="http://schemas.microsoft.com/office/powerpoint/2010/main" val="4127192448"/>
              </p:ext>
            </p:extLst>
          </p:nvPr>
        </p:nvGraphicFramePr>
        <p:xfrm>
          <a:off x="511920" y="1845000"/>
          <a:ext cx="4974120" cy="3693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27" name="TextShape 2"/>
          <p:cNvSpPr txBox="1"/>
          <p:nvPr/>
        </p:nvSpPr>
        <p:spPr>
          <a:xfrm>
            <a:off x="498240" y="1183320"/>
            <a:ext cx="5921640" cy="525240"/>
          </a:xfrm>
          <a:prstGeom prst="rect">
            <a:avLst/>
          </a:prstGeom>
          <a:noFill/>
          <a:ln w="9360">
            <a:noFill/>
          </a:ln>
        </p:spPr>
        <p:txBody>
          <a:bodyPr>
            <a:normAutofit/>
          </a:bodyPr>
          <a:p>
            <a:pPr>
              <a:lnSpc>
                <a:spcPct val="90000"/>
              </a:lnSpc>
              <a:spcBef>
                <a:spcPts val="901"/>
              </a:spcBef>
              <a:spcAft>
                <a:spcPts val="901"/>
              </a:spcAft>
              <a:tabLst>
                <a:tab algn="l" pos="0"/>
              </a:tabLst>
            </a:pPr>
            <a:r>
              <a:rPr b="0" lang="en-US" sz="1800" spc="-1" strike="noStrike">
                <a:solidFill>
                  <a:srgbClr val="76b900"/>
                </a:solidFill>
                <a:latin typeface="Trebuchet MS"/>
              </a:rPr>
              <a:t>Avoid memorization</a:t>
            </a:r>
            <a:endParaRPr b="0" lang="en-US" sz="1800" spc="-1" strike="noStrike">
              <a:solidFill>
                <a:srgbClr val="5e5e5e"/>
              </a:solidFill>
              <a:latin typeface="Trebuchet MS"/>
            </a:endParaRPr>
          </a:p>
        </p:txBody>
      </p:sp>
      <p:graphicFrame>
        <p:nvGraphicFramePr>
          <p:cNvPr id="728" name="Chart 13"/>
          <p:cNvGraphicFramePr/>
          <p:nvPr/>
        </p:nvGraphicFramePr>
        <p:xfrm>
          <a:off x="5867280" y="1845000"/>
          <a:ext cx="4592880" cy="3693240"/>
        </p:xfrm>
        <a:graphic>
          <a:graphicData uri="http://schemas.openxmlformats.org/drawingml/2006/chart">
            <c:chart xmlns:c="http://schemas.openxmlformats.org/drawingml/2006/chart" xmlns:r="http://schemas.openxmlformats.org/officeDocument/2006/relationships" r:id="rId6"/>
          </a:graphicData>
        </a:graphic>
      </p:graphicFrame>
    </p:spTree>
  </p:cSld>
  <mc:AlternateContent>
    <mc:Choice Requires="p14">
      <p:transition p14:dur="10"/>
    </mc:Choice>
    <mc:Fallback>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From Regression to Classification</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An MNIST Model</a:t>
            </a:r>
            <a:endParaRPr b="0" lang="en-US" sz="2800" spc="-1" strike="noStrike">
              <a:solidFill>
                <a:srgbClr val="ffffff"/>
              </a:solidFill>
              <a:latin typeface="Arial"/>
            </a:endParaRPr>
          </a:p>
        </p:txBody>
      </p:sp>
      <p:sp>
        <p:nvSpPr>
          <p:cNvPr id="731" name="CustomShape 2"/>
          <p:cNvSpPr/>
          <p:nvPr/>
        </p:nvSpPr>
        <p:spPr>
          <a:xfrm>
            <a:off x="8232480" y="198828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(784,)</a:t>
            </a:r>
            <a:endParaRPr b="0" lang="en-US" sz="1800" spc="-1" strike="noStrike">
              <a:latin typeface="Arial"/>
            </a:endParaRPr>
          </a:p>
        </p:txBody>
      </p:sp>
      <p:sp>
        <p:nvSpPr>
          <p:cNvPr id="732" name="CustomShape 3"/>
          <p:cNvSpPr/>
          <p:nvPr/>
        </p:nvSpPr>
        <p:spPr>
          <a:xfrm>
            <a:off x="8232480" y="31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733" name="CustomShape 4"/>
          <p:cNvSpPr/>
          <p:nvPr/>
        </p:nvSpPr>
        <p:spPr>
          <a:xfrm>
            <a:off x="8232480" y="40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734" name="CustomShape 5"/>
          <p:cNvSpPr/>
          <p:nvPr/>
        </p:nvSpPr>
        <p:spPr>
          <a:xfrm>
            <a:off x="8232480" y="502884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(10,)</a:t>
            </a:r>
            <a:endParaRPr b="0" lang="en-US" sz="1800" spc="-1" strike="noStrike">
              <a:latin typeface="Arial"/>
            </a:endParaRPr>
          </a:p>
        </p:txBody>
      </p:sp>
      <p:sp>
        <p:nvSpPr>
          <p:cNvPr id="735" name="CustomShape 6"/>
          <p:cNvSpPr/>
          <p:nvPr/>
        </p:nvSpPr>
        <p:spPr>
          <a:xfrm>
            <a:off x="9215280" y="2157120"/>
            <a:ext cx="150480" cy="3052440"/>
          </a:xfrm>
          <a:prstGeom prst="rightBrace">
            <a:avLst>
              <a:gd name="adj1" fmla="val 8333"/>
              <a:gd name="adj2" fmla="val 50000"/>
            </a:avLst>
          </a:prstGeom>
          <a:noFill/>
          <a:ln>
            <a:solidFill>
              <a:schemeClr val="accent4"/>
            </a:solidFill>
            <a:round/>
          </a:ln>
        </p:spPr>
        <p:style>
          <a:lnRef idx="1">
            <a:schemeClr val="accent1"/>
          </a:lnRef>
          <a:fillRef idx="0">
            <a:schemeClr val="accent1"/>
          </a:fillRef>
          <a:effectRef idx="0">
            <a:schemeClr val="accent1"/>
          </a:effectRef>
          <a:fontRef idx="minor"/>
        </p:style>
      </p:sp>
      <p:sp>
        <p:nvSpPr>
          <p:cNvPr id="736" name="CustomShape 7"/>
          <p:cNvSpPr/>
          <p:nvPr/>
        </p:nvSpPr>
        <p:spPr>
          <a:xfrm>
            <a:off x="9522360" y="3142080"/>
            <a:ext cx="1025280" cy="107640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Layer</a:t>
            </a:r>
            <a:endParaRPr b="0" lang="en-US" sz="2400" spc="-1" strike="noStrike">
              <a:latin typeface="Arial"/>
            </a:endParaRPr>
          </a:p>
          <a:p>
            <a:pPr algn="ctr">
              <a:lnSpc>
                <a:spcPct val="90000"/>
              </a:lnSpc>
            </a:pPr>
            <a:r>
              <a:rPr b="0" lang="en-US" sz="2400" spc="-1" strike="noStrike">
                <a:solidFill>
                  <a:srgbClr val="ffffff"/>
                </a:solidFill>
                <a:latin typeface="Trebuchet MS"/>
                <a:ea typeface="MS PGothic"/>
              </a:rPr>
              <a:t>Size</a:t>
            </a:r>
            <a:endParaRPr b="0" lang="en-US" sz="2400" spc="-1" strike="noStrike">
              <a:latin typeface="Arial"/>
            </a:endParaRPr>
          </a:p>
        </p:txBody>
      </p:sp>
      <p:sp>
        <p:nvSpPr>
          <p:cNvPr id="737" name="CustomShape 8"/>
          <p:cNvSpPr/>
          <p:nvPr/>
        </p:nvSpPr>
        <p:spPr>
          <a:xfrm rot="5400000">
            <a:off x="7470720" y="321948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38" name="CustomShape 9"/>
          <p:cNvSpPr/>
          <p:nvPr/>
        </p:nvSpPr>
        <p:spPr>
          <a:xfrm rot="5400000">
            <a:off x="314676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39" name="CustomShape 10"/>
          <p:cNvSpPr/>
          <p:nvPr/>
        </p:nvSpPr>
        <p:spPr>
          <a:xfrm rot="5400000">
            <a:off x="275580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40" name="CustomShape 11"/>
          <p:cNvSpPr/>
          <p:nvPr/>
        </p:nvSpPr>
        <p:spPr>
          <a:xfrm rot="5400000">
            <a:off x="7470720" y="40345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41" name="CustomShape 12"/>
          <p:cNvSpPr/>
          <p:nvPr/>
        </p:nvSpPr>
        <p:spPr>
          <a:xfrm rot="5400000">
            <a:off x="314676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42" name="CustomShape 13"/>
          <p:cNvSpPr/>
          <p:nvPr/>
        </p:nvSpPr>
        <p:spPr>
          <a:xfrm rot="5400000">
            <a:off x="275580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43" name="CustomShape 14"/>
          <p:cNvSpPr/>
          <p:nvPr/>
        </p:nvSpPr>
        <p:spPr>
          <a:xfrm rot="5400000">
            <a:off x="317664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44" name="Line 15"/>
          <p:cNvSpPr/>
          <p:nvPr/>
        </p:nvSpPr>
        <p:spPr>
          <a:xfrm flipH="1">
            <a:off x="3339360" y="4359600"/>
            <a:ext cx="4294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45" name="Line 16"/>
          <p:cNvSpPr/>
          <p:nvPr/>
        </p:nvSpPr>
        <p:spPr>
          <a:xfrm>
            <a:off x="3309480" y="4353840"/>
            <a:ext cx="29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46" name="Line 17"/>
          <p:cNvSpPr/>
          <p:nvPr/>
        </p:nvSpPr>
        <p:spPr>
          <a:xfrm>
            <a:off x="2918520" y="4353840"/>
            <a:ext cx="420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47" name="Line 18"/>
          <p:cNvSpPr/>
          <p:nvPr/>
        </p:nvSpPr>
        <p:spPr>
          <a:xfrm>
            <a:off x="2918520" y="3538800"/>
            <a:ext cx="471492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48" name="Line 19"/>
          <p:cNvSpPr/>
          <p:nvPr/>
        </p:nvSpPr>
        <p:spPr>
          <a:xfrm>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49" name="Line 20"/>
          <p:cNvSpPr/>
          <p:nvPr/>
        </p:nvSpPr>
        <p:spPr>
          <a:xfrm>
            <a:off x="7633440" y="354456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0" name="Line 21"/>
          <p:cNvSpPr/>
          <p:nvPr/>
        </p:nvSpPr>
        <p:spPr>
          <a:xfrm flipH="1">
            <a:off x="3309480" y="3544560"/>
            <a:ext cx="432396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1" name="Line 22"/>
          <p:cNvSpPr/>
          <p:nvPr/>
        </p:nvSpPr>
        <p:spPr>
          <a:xfrm flipH="1">
            <a:off x="2918520" y="3544560"/>
            <a:ext cx="471492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2" name="Line 23"/>
          <p:cNvSpPr/>
          <p:nvPr/>
        </p:nvSpPr>
        <p:spPr>
          <a:xfrm>
            <a:off x="3309480" y="3538800"/>
            <a:ext cx="432396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3" name="Line 24"/>
          <p:cNvSpPr/>
          <p:nvPr/>
        </p:nvSpPr>
        <p:spPr>
          <a:xfrm>
            <a:off x="3309480" y="35388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4" name="Line 25"/>
          <p:cNvSpPr/>
          <p:nvPr/>
        </p:nvSpPr>
        <p:spPr>
          <a:xfrm flipH="1">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55" name="CustomShape 26"/>
          <p:cNvSpPr/>
          <p:nvPr/>
        </p:nvSpPr>
        <p:spPr>
          <a:xfrm rot="5400000">
            <a:off x="3618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56" name="CustomShape 27"/>
          <p:cNvSpPr/>
          <p:nvPr/>
        </p:nvSpPr>
        <p:spPr>
          <a:xfrm rot="5400000">
            <a:off x="4059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57" name="CustomShape 28"/>
          <p:cNvSpPr/>
          <p:nvPr/>
        </p:nvSpPr>
        <p:spPr>
          <a:xfrm rot="5400000">
            <a:off x="4500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58" name="CustomShape 29"/>
          <p:cNvSpPr/>
          <p:nvPr/>
        </p:nvSpPr>
        <p:spPr>
          <a:xfrm rot="5400000">
            <a:off x="4941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59" name="CustomShape 30"/>
          <p:cNvSpPr/>
          <p:nvPr/>
        </p:nvSpPr>
        <p:spPr>
          <a:xfrm rot="5400000">
            <a:off x="5382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60" name="CustomShape 31"/>
          <p:cNvSpPr/>
          <p:nvPr/>
        </p:nvSpPr>
        <p:spPr>
          <a:xfrm rot="5400000">
            <a:off x="5823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61" name="CustomShape 32"/>
          <p:cNvSpPr/>
          <p:nvPr/>
        </p:nvSpPr>
        <p:spPr>
          <a:xfrm rot="5400000">
            <a:off x="6264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62" name="CustomShape 33"/>
          <p:cNvSpPr/>
          <p:nvPr/>
        </p:nvSpPr>
        <p:spPr>
          <a:xfrm rot="5400000">
            <a:off x="6705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63" name="CustomShape 34"/>
          <p:cNvSpPr/>
          <p:nvPr/>
        </p:nvSpPr>
        <p:spPr>
          <a:xfrm rot="5400000">
            <a:off x="7146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764" name="Line 35"/>
          <p:cNvSpPr/>
          <p:nvPr/>
        </p:nvSpPr>
        <p:spPr>
          <a:xfrm>
            <a:off x="2918520" y="4353840"/>
            <a:ext cx="861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65" name="Line 36"/>
          <p:cNvSpPr/>
          <p:nvPr/>
        </p:nvSpPr>
        <p:spPr>
          <a:xfrm>
            <a:off x="3309480" y="4353840"/>
            <a:ext cx="470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66" name="Line 37"/>
          <p:cNvSpPr/>
          <p:nvPr/>
        </p:nvSpPr>
        <p:spPr>
          <a:xfrm flipH="1">
            <a:off x="3780360" y="4359600"/>
            <a:ext cx="3853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67" name="Line 38"/>
          <p:cNvSpPr/>
          <p:nvPr/>
        </p:nvSpPr>
        <p:spPr>
          <a:xfrm>
            <a:off x="3309480" y="4353840"/>
            <a:ext cx="912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68" name="Line 39"/>
          <p:cNvSpPr/>
          <p:nvPr/>
        </p:nvSpPr>
        <p:spPr>
          <a:xfrm>
            <a:off x="2918520" y="4353840"/>
            <a:ext cx="1303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69" name="Line 40"/>
          <p:cNvSpPr/>
          <p:nvPr/>
        </p:nvSpPr>
        <p:spPr>
          <a:xfrm flipH="1">
            <a:off x="4221720" y="4359600"/>
            <a:ext cx="3411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0" name="Line 41"/>
          <p:cNvSpPr/>
          <p:nvPr/>
        </p:nvSpPr>
        <p:spPr>
          <a:xfrm>
            <a:off x="2918520" y="4353840"/>
            <a:ext cx="1744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1" name="Line 42"/>
          <p:cNvSpPr/>
          <p:nvPr/>
        </p:nvSpPr>
        <p:spPr>
          <a:xfrm>
            <a:off x="3309480" y="4353840"/>
            <a:ext cx="1353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2" name="Line 43"/>
          <p:cNvSpPr/>
          <p:nvPr/>
        </p:nvSpPr>
        <p:spPr>
          <a:xfrm flipH="1">
            <a:off x="4662720" y="4359600"/>
            <a:ext cx="2970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3" name="Line 44"/>
          <p:cNvSpPr/>
          <p:nvPr/>
        </p:nvSpPr>
        <p:spPr>
          <a:xfrm>
            <a:off x="2918520" y="4353840"/>
            <a:ext cx="2185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4" name="Line 45"/>
          <p:cNvSpPr/>
          <p:nvPr/>
        </p:nvSpPr>
        <p:spPr>
          <a:xfrm>
            <a:off x="3309480" y="4353840"/>
            <a:ext cx="1794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5" name="Line 46"/>
          <p:cNvSpPr/>
          <p:nvPr/>
        </p:nvSpPr>
        <p:spPr>
          <a:xfrm flipH="1">
            <a:off x="5103720" y="4359600"/>
            <a:ext cx="2529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6" name="Line 47"/>
          <p:cNvSpPr/>
          <p:nvPr/>
        </p:nvSpPr>
        <p:spPr>
          <a:xfrm>
            <a:off x="3309480" y="4353840"/>
            <a:ext cx="2235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7" name="Line 48"/>
          <p:cNvSpPr/>
          <p:nvPr/>
        </p:nvSpPr>
        <p:spPr>
          <a:xfrm>
            <a:off x="2918520" y="4353840"/>
            <a:ext cx="2626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8" name="Line 49"/>
          <p:cNvSpPr/>
          <p:nvPr/>
        </p:nvSpPr>
        <p:spPr>
          <a:xfrm flipH="1">
            <a:off x="5545080" y="4359600"/>
            <a:ext cx="2088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79" name="Line 50"/>
          <p:cNvSpPr/>
          <p:nvPr/>
        </p:nvSpPr>
        <p:spPr>
          <a:xfrm>
            <a:off x="2918520" y="4353840"/>
            <a:ext cx="3067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0" name="Line 51"/>
          <p:cNvSpPr/>
          <p:nvPr/>
        </p:nvSpPr>
        <p:spPr>
          <a:xfrm>
            <a:off x="3309480" y="4353840"/>
            <a:ext cx="2676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1" name="Line 52"/>
          <p:cNvSpPr/>
          <p:nvPr/>
        </p:nvSpPr>
        <p:spPr>
          <a:xfrm flipH="1">
            <a:off x="5986080" y="4359600"/>
            <a:ext cx="1647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2" name="Line 53"/>
          <p:cNvSpPr/>
          <p:nvPr/>
        </p:nvSpPr>
        <p:spPr>
          <a:xfrm>
            <a:off x="2918520" y="4353840"/>
            <a:ext cx="3508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3" name="Line 54"/>
          <p:cNvSpPr/>
          <p:nvPr/>
        </p:nvSpPr>
        <p:spPr>
          <a:xfrm>
            <a:off x="3309480" y="4353840"/>
            <a:ext cx="3117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4" name="Line 55"/>
          <p:cNvSpPr/>
          <p:nvPr/>
        </p:nvSpPr>
        <p:spPr>
          <a:xfrm flipH="1">
            <a:off x="6427080" y="4359600"/>
            <a:ext cx="1206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5" name="Line 56"/>
          <p:cNvSpPr/>
          <p:nvPr/>
        </p:nvSpPr>
        <p:spPr>
          <a:xfrm>
            <a:off x="2918520" y="4353840"/>
            <a:ext cx="3949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6" name="Line 57"/>
          <p:cNvSpPr/>
          <p:nvPr/>
        </p:nvSpPr>
        <p:spPr>
          <a:xfrm>
            <a:off x="3309480" y="4353840"/>
            <a:ext cx="3558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7" name="Line 58"/>
          <p:cNvSpPr/>
          <p:nvPr/>
        </p:nvSpPr>
        <p:spPr>
          <a:xfrm flipH="1">
            <a:off x="6868440" y="4359600"/>
            <a:ext cx="765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8" name="Line 59"/>
          <p:cNvSpPr/>
          <p:nvPr/>
        </p:nvSpPr>
        <p:spPr>
          <a:xfrm>
            <a:off x="2918520" y="4353840"/>
            <a:ext cx="4390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89" name="Line 60"/>
          <p:cNvSpPr/>
          <p:nvPr/>
        </p:nvSpPr>
        <p:spPr>
          <a:xfrm>
            <a:off x="3309480" y="4353840"/>
            <a:ext cx="3999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90" name="Line 61"/>
          <p:cNvSpPr/>
          <p:nvPr/>
        </p:nvSpPr>
        <p:spPr>
          <a:xfrm flipH="1">
            <a:off x="7309440" y="4359600"/>
            <a:ext cx="324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pic>
        <p:nvPicPr>
          <p:cNvPr id="791" name="Picture 159" descr="A picture containing drawing&#10;&#10;Description automatically generated"/>
          <p:cNvPicPr/>
          <p:nvPr/>
        </p:nvPicPr>
        <p:blipFill>
          <a:blip r:embed="rId1"/>
          <a:stretch/>
        </p:blipFill>
        <p:spPr>
          <a:xfrm>
            <a:off x="3090600" y="1725120"/>
            <a:ext cx="786240" cy="786240"/>
          </a:xfrm>
          <a:prstGeom prst="rect">
            <a:avLst/>
          </a:prstGeom>
          <a:ln>
            <a:noFill/>
          </a:ln>
        </p:spPr>
      </p:pic>
      <p:sp>
        <p:nvSpPr>
          <p:cNvPr id="792" name="CustomShape 62"/>
          <p:cNvSpPr/>
          <p:nvPr/>
        </p:nvSpPr>
        <p:spPr>
          <a:xfrm>
            <a:off x="3958560" y="2141280"/>
            <a:ext cx="53424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793" name="CustomShape 63"/>
          <p:cNvSpPr/>
          <p:nvPr/>
        </p:nvSpPr>
        <p:spPr>
          <a:xfrm>
            <a:off x="4431240" y="1811520"/>
            <a:ext cx="179496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[ 0, 0, …, 0]</a:t>
            </a:r>
            <a:endParaRPr b="0" lang="en-US" sz="2200" spc="-1" strike="noStrike">
              <a:latin typeface="Arial"/>
            </a:endParaRPr>
          </a:p>
        </p:txBody>
      </p:sp>
      <p:sp>
        <p:nvSpPr>
          <p:cNvPr id="794" name="Line 64"/>
          <p:cNvSpPr/>
          <p:nvPr/>
        </p:nvSpPr>
        <p:spPr>
          <a:xfrm flipH="1">
            <a:off x="2918520" y="2386800"/>
            <a:ext cx="190152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95" name="Line 65"/>
          <p:cNvSpPr/>
          <p:nvPr/>
        </p:nvSpPr>
        <p:spPr>
          <a:xfrm flipH="1">
            <a:off x="3309480" y="2386800"/>
            <a:ext cx="151056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96" name="Line 66"/>
          <p:cNvSpPr/>
          <p:nvPr/>
        </p:nvSpPr>
        <p:spPr>
          <a:xfrm>
            <a:off x="4820040" y="2394720"/>
            <a:ext cx="2813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797" name="CustomShape 67"/>
          <p:cNvSpPr/>
          <p:nvPr/>
        </p:nvSpPr>
        <p:spPr>
          <a:xfrm>
            <a:off x="3462840" y="380700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798" name="CustomShape 68"/>
          <p:cNvSpPr/>
          <p:nvPr/>
        </p:nvSpPr>
        <p:spPr>
          <a:xfrm>
            <a:off x="3462840" y="296316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799" name="Line 69"/>
          <p:cNvSpPr/>
          <p:nvPr/>
        </p:nvSpPr>
        <p:spPr>
          <a:xfrm flipH="1">
            <a:off x="2918520" y="2394720"/>
            <a:ext cx="221652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00" name="Line 70"/>
          <p:cNvSpPr/>
          <p:nvPr/>
        </p:nvSpPr>
        <p:spPr>
          <a:xfrm flipH="1">
            <a:off x="3309480" y="2394720"/>
            <a:ext cx="18342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01" name="Line 71"/>
          <p:cNvSpPr/>
          <p:nvPr/>
        </p:nvSpPr>
        <p:spPr>
          <a:xfrm>
            <a:off x="5126040" y="2394720"/>
            <a:ext cx="2507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02" name="Line 72"/>
          <p:cNvSpPr/>
          <p:nvPr/>
        </p:nvSpPr>
        <p:spPr>
          <a:xfrm flipH="1">
            <a:off x="2918520" y="2394720"/>
            <a:ext cx="297936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03" name="Line 73"/>
          <p:cNvSpPr/>
          <p:nvPr/>
        </p:nvSpPr>
        <p:spPr>
          <a:xfrm flipH="1">
            <a:off x="3309480" y="2394720"/>
            <a:ext cx="25884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04" name="Line 74"/>
          <p:cNvSpPr/>
          <p:nvPr/>
        </p:nvSpPr>
        <p:spPr>
          <a:xfrm>
            <a:off x="5897880" y="2394720"/>
            <a:ext cx="173556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An MNIST Model</a:t>
            </a:r>
            <a:endParaRPr b="0" lang="en-US" sz="2800" spc="-1" strike="noStrike">
              <a:solidFill>
                <a:srgbClr val="ffffff"/>
              </a:solidFill>
              <a:latin typeface="Arial"/>
            </a:endParaRPr>
          </a:p>
        </p:txBody>
      </p:sp>
      <p:sp>
        <p:nvSpPr>
          <p:cNvPr id="806" name="CustomShape 2"/>
          <p:cNvSpPr/>
          <p:nvPr/>
        </p:nvSpPr>
        <p:spPr>
          <a:xfrm>
            <a:off x="8232480" y="198828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(784,)</a:t>
            </a:r>
            <a:endParaRPr b="0" lang="en-US" sz="1800" spc="-1" strike="noStrike">
              <a:latin typeface="Arial"/>
            </a:endParaRPr>
          </a:p>
        </p:txBody>
      </p:sp>
      <p:sp>
        <p:nvSpPr>
          <p:cNvPr id="807" name="CustomShape 3"/>
          <p:cNvSpPr/>
          <p:nvPr/>
        </p:nvSpPr>
        <p:spPr>
          <a:xfrm>
            <a:off x="8232480" y="31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808" name="CustomShape 4"/>
          <p:cNvSpPr/>
          <p:nvPr/>
        </p:nvSpPr>
        <p:spPr>
          <a:xfrm>
            <a:off x="8232480" y="40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809" name="CustomShape 5"/>
          <p:cNvSpPr/>
          <p:nvPr/>
        </p:nvSpPr>
        <p:spPr>
          <a:xfrm>
            <a:off x="8232480" y="502884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(10,)</a:t>
            </a:r>
            <a:endParaRPr b="0" lang="en-US" sz="1800" spc="-1" strike="noStrike">
              <a:latin typeface="Arial"/>
            </a:endParaRPr>
          </a:p>
        </p:txBody>
      </p:sp>
      <p:sp>
        <p:nvSpPr>
          <p:cNvPr id="810" name="CustomShape 6"/>
          <p:cNvSpPr/>
          <p:nvPr/>
        </p:nvSpPr>
        <p:spPr>
          <a:xfrm>
            <a:off x="9215280" y="2157120"/>
            <a:ext cx="150480" cy="3052440"/>
          </a:xfrm>
          <a:prstGeom prst="rightBrace">
            <a:avLst>
              <a:gd name="adj1" fmla="val 8333"/>
              <a:gd name="adj2" fmla="val 50000"/>
            </a:avLst>
          </a:prstGeom>
          <a:noFill/>
          <a:ln>
            <a:solidFill>
              <a:schemeClr val="accent4"/>
            </a:solidFill>
            <a:round/>
          </a:ln>
        </p:spPr>
        <p:style>
          <a:lnRef idx="1">
            <a:schemeClr val="accent1"/>
          </a:lnRef>
          <a:fillRef idx="0">
            <a:schemeClr val="accent1"/>
          </a:fillRef>
          <a:effectRef idx="0">
            <a:schemeClr val="accent1"/>
          </a:effectRef>
          <a:fontRef idx="minor"/>
        </p:style>
      </p:sp>
      <p:sp>
        <p:nvSpPr>
          <p:cNvPr id="811" name="CustomShape 7"/>
          <p:cNvSpPr/>
          <p:nvPr/>
        </p:nvSpPr>
        <p:spPr>
          <a:xfrm>
            <a:off x="9522360" y="3142080"/>
            <a:ext cx="1025280" cy="107640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Layer</a:t>
            </a:r>
            <a:endParaRPr b="0" lang="en-US" sz="2400" spc="-1" strike="noStrike">
              <a:latin typeface="Arial"/>
            </a:endParaRPr>
          </a:p>
          <a:p>
            <a:pPr algn="ctr">
              <a:lnSpc>
                <a:spcPct val="90000"/>
              </a:lnSpc>
            </a:pPr>
            <a:r>
              <a:rPr b="0" lang="en-US" sz="2400" spc="-1" strike="noStrike">
                <a:solidFill>
                  <a:srgbClr val="ffffff"/>
                </a:solidFill>
                <a:latin typeface="Trebuchet MS"/>
                <a:ea typeface="MS PGothic"/>
              </a:rPr>
              <a:t>Size</a:t>
            </a:r>
            <a:endParaRPr b="0" lang="en-US" sz="2400" spc="-1" strike="noStrike">
              <a:latin typeface="Arial"/>
            </a:endParaRPr>
          </a:p>
        </p:txBody>
      </p:sp>
      <p:sp>
        <p:nvSpPr>
          <p:cNvPr id="812" name="CustomShape 8"/>
          <p:cNvSpPr/>
          <p:nvPr/>
        </p:nvSpPr>
        <p:spPr>
          <a:xfrm>
            <a:off x="1361160" y="3227040"/>
            <a:ext cx="958320" cy="41976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ReLU</a:t>
            </a:r>
            <a:endParaRPr b="0" lang="en-US" sz="2400" spc="-1" strike="noStrike">
              <a:latin typeface="Arial"/>
            </a:endParaRPr>
          </a:p>
        </p:txBody>
      </p:sp>
      <p:sp>
        <p:nvSpPr>
          <p:cNvPr id="813" name="CustomShape 9"/>
          <p:cNvSpPr/>
          <p:nvPr/>
        </p:nvSpPr>
        <p:spPr>
          <a:xfrm>
            <a:off x="1361160" y="4643640"/>
            <a:ext cx="1360800" cy="74736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Sigmoid</a:t>
            </a:r>
            <a:endParaRPr b="0" lang="en-US" sz="2400" spc="-1" strike="noStrike">
              <a:latin typeface="Arial"/>
            </a:endParaRPr>
          </a:p>
        </p:txBody>
      </p:sp>
      <p:sp>
        <p:nvSpPr>
          <p:cNvPr id="814" name="CustomShape 10"/>
          <p:cNvSpPr/>
          <p:nvPr/>
        </p:nvSpPr>
        <p:spPr>
          <a:xfrm>
            <a:off x="1361160" y="4017240"/>
            <a:ext cx="958320" cy="41976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ReLU</a:t>
            </a:r>
            <a:endParaRPr b="0" lang="en-US" sz="2400" spc="-1" strike="noStrike">
              <a:latin typeface="Arial"/>
            </a:endParaRPr>
          </a:p>
        </p:txBody>
      </p:sp>
      <p:sp>
        <p:nvSpPr>
          <p:cNvPr id="815" name="CustomShape 11"/>
          <p:cNvSpPr/>
          <p:nvPr/>
        </p:nvSpPr>
        <p:spPr>
          <a:xfrm rot="5400000">
            <a:off x="7470720" y="321948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16" name="CustomShape 12"/>
          <p:cNvSpPr/>
          <p:nvPr/>
        </p:nvSpPr>
        <p:spPr>
          <a:xfrm rot="5400000">
            <a:off x="314676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17" name="CustomShape 13"/>
          <p:cNvSpPr/>
          <p:nvPr/>
        </p:nvSpPr>
        <p:spPr>
          <a:xfrm rot="5400000">
            <a:off x="275580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18" name="CustomShape 14"/>
          <p:cNvSpPr/>
          <p:nvPr/>
        </p:nvSpPr>
        <p:spPr>
          <a:xfrm rot="5400000">
            <a:off x="7470720" y="40345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19" name="CustomShape 15"/>
          <p:cNvSpPr/>
          <p:nvPr/>
        </p:nvSpPr>
        <p:spPr>
          <a:xfrm rot="5400000">
            <a:off x="314676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20" name="CustomShape 16"/>
          <p:cNvSpPr/>
          <p:nvPr/>
        </p:nvSpPr>
        <p:spPr>
          <a:xfrm rot="5400000">
            <a:off x="275580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21" name="CustomShape 17"/>
          <p:cNvSpPr/>
          <p:nvPr/>
        </p:nvSpPr>
        <p:spPr>
          <a:xfrm rot="5400000">
            <a:off x="317664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22" name="Line 18"/>
          <p:cNvSpPr/>
          <p:nvPr/>
        </p:nvSpPr>
        <p:spPr>
          <a:xfrm flipH="1">
            <a:off x="3339360" y="4359600"/>
            <a:ext cx="4294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3" name="Line 19"/>
          <p:cNvSpPr/>
          <p:nvPr/>
        </p:nvSpPr>
        <p:spPr>
          <a:xfrm>
            <a:off x="3309480" y="4353840"/>
            <a:ext cx="29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4" name="Line 20"/>
          <p:cNvSpPr/>
          <p:nvPr/>
        </p:nvSpPr>
        <p:spPr>
          <a:xfrm>
            <a:off x="2918520" y="4353840"/>
            <a:ext cx="420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5" name="Line 21"/>
          <p:cNvSpPr/>
          <p:nvPr/>
        </p:nvSpPr>
        <p:spPr>
          <a:xfrm>
            <a:off x="2918520" y="3538800"/>
            <a:ext cx="471492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6" name="Line 22"/>
          <p:cNvSpPr/>
          <p:nvPr/>
        </p:nvSpPr>
        <p:spPr>
          <a:xfrm>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7" name="Line 23"/>
          <p:cNvSpPr/>
          <p:nvPr/>
        </p:nvSpPr>
        <p:spPr>
          <a:xfrm>
            <a:off x="2918520" y="35388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8" name="Line 24"/>
          <p:cNvSpPr/>
          <p:nvPr/>
        </p:nvSpPr>
        <p:spPr>
          <a:xfrm>
            <a:off x="7633440" y="354456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29" name="Line 25"/>
          <p:cNvSpPr/>
          <p:nvPr/>
        </p:nvSpPr>
        <p:spPr>
          <a:xfrm flipH="1">
            <a:off x="3309480" y="3544560"/>
            <a:ext cx="432396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30" name="Line 26"/>
          <p:cNvSpPr/>
          <p:nvPr/>
        </p:nvSpPr>
        <p:spPr>
          <a:xfrm flipH="1">
            <a:off x="2918520" y="3544560"/>
            <a:ext cx="471492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31" name="Line 27"/>
          <p:cNvSpPr/>
          <p:nvPr/>
        </p:nvSpPr>
        <p:spPr>
          <a:xfrm>
            <a:off x="3309480" y="3538800"/>
            <a:ext cx="432396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32" name="Line 28"/>
          <p:cNvSpPr/>
          <p:nvPr/>
        </p:nvSpPr>
        <p:spPr>
          <a:xfrm>
            <a:off x="3309480" y="35388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33" name="Line 29"/>
          <p:cNvSpPr/>
          <p:nvPr/>
        </p:nvSpPr>
        <p:spPr>
          <a:xfrm flipH="1">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34" name="CustomShape 30"/>
          <p:cNvSpPr/>
          <p:nvPr/>
        </p:nvSpPr>
        <p:spPr>
          <a:xfrm rot="5400000">
            <a:off x="3618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35" name="CustomShape 31"/>
          <p:cNvSpPr/>
          <p:nvPr/>
        </p:nvSpPr>
        <p:spPr>
          <a:xfrm rot="5400000">
            <a:off x="4059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36" name="CustomShape 32"/>
          <p:cNvSpPr/>
          <p:nvPr/>
        </p:nvSpPr>
        <p:spPr>
          <a:xfrm rot="5400000">
            <a:off x="4500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37" name="CustomShape 33"/>
          <p:cNvSpPr/>
          <p:nvPr/>
        </p:nvSpPr>
        <p:spPr>
          <a:xfrm rot="5400000">
            <a:off x="4941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38" name="CustomShape 34"/>
          <p:cNvSpPr/>
          <p:nvPr/>
        </p:nvSpPr>
        <p:spPr>
          <a:xfrm rot="5400000">
            <a:off x="5382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39" name="CustomShape 35"/>
          <p:cNvSpPr/>
          <p:nvPr/>
        </p:nvSpPr>
        <p:spPr>
          <a:xfrm rot="5400000">
            <a:off x="5823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40" name="CustomShape 36"/>
          <p:cNvSpPr/>
          <p:nvPr/>
        </p:nvSpPr>
        <p:spPr>
          <a:xfrm rot="5400000">
            <a:off x="6264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41" name="CustomShape 37"/>
          <p:cNvSpPr/>
          <p:nvPr/>
        </p:nvSpPr>
        <p:spPr>
          <a:xfrm rot="5400000">
            <a:off x="6705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42" name="CustomShape 38"/>
          <p:cNvSpPr/>
          <p:nvPr/>
        </p:nvSpPr>
        <p:spPr>
          <a:xfrm rot="5400000">
            <a:off x="7146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43" name="Line 39"/>
          <p:cNvSpPr/>
          <p:nvPr/>
        </p:nvSpPr>
        <p:spPr>
          <a:xfrm>
            <a:off x="2918520" y="4353840"/>
            <a:ext cx="861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4" name="Line 40"/>
          <p:cNvSpPr/>
          <p:nvPr/>
        </p:nvSpPr>
        <p:spPr>
          <a:xfrm>
            <a:off x="3309480" y="4353840"/>
            <a:ext cx="470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5" name="Line 41"/>
          <p:cNvSpPr/>
          <p:nvPr/>
        </p:nvSpPr>
        <p:spPr>
          <a:xfrm flipH="1">
            <a:off x="3780360" y="4359600"/>
            <a:ext cx="3853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6" name="Line 42"/>
          <p:cNvSpPr/>
          <p:nvPr/>
        </p:nvSpPr>
        <p:spPr>
          <a:xfrm>
            <a:off x="3309480" y="4353840"/>
            <a:ext cx="912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7" name="Line 43"/>
          <p:cNvSpPr/>
          <p:nvPr/>
        </p:nvSpPr>
        <p:spPr>
          <a:xfrm>
            <a:off x="2918520" y="4353840"/>
            <a:ext cx="1303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8" name="Line 44"/>
          <p:cNvSpPr/>
          <p:nvPr/>
        </p:nvSpPr>
        <p:spPr>
          <a:xfrm flipH="1">
            <a:off x="4221720" y="4359600"/>
            <a:ext cx="3411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49" name="Line 45"/>
          <p:cNvSpPr/>
          <p:nvPr/>
        </p:nvSpPr>
        <p:spPr>
          <a:xfrm>
            <a:off x="2918520" y="4353840"/>
            <a:ext cx="1744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0" name="Line 46"/>
          <p:cNvSpPr/>
          <p:nvPr/>
        </p:nvSpPr>
        <p:spPr>
          <a:xfrm>
            <a:off x="3309480" y="4353840"/>
            <a:ext cx="1353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1" name="Line 47"/>
          <p:cNvSpPr/>
          <p:nvPr/>
        </p:nvSpPr>
        <p:spPr>
          <a:xfrm flipH="1">
            <a:off x="4662720" y="4359600"/>
            <a:ext cx="2970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2" name="Line 48"/>
          <p:cNvSpPr/>
          <p:nvPr/>
        </p:nvSpPr>
        <p:spPr>
          <a:xfrm>
            <a:off x="2918520" y="4353840"/>
            <a:ext cx="2185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3" name="Line 49"/>
          <p:cNvSpPr/>
          <p:nvPr/>
        </p:nvSpPr>
        <p:spPr>
          <a:xfrm>
            <a:off x="3309480" y="4353840"/>
            <a:ext cx="1794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4" name="Line 50"/>
          <p:cNvSpPr/>
          <p:nvPr/>
        </p:nvSpPr>
        <p:spPr>
          <a:xfrm flipH="1">
            <a:off x="5103720" y="4359600"/>
            <a:ext cx="2529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5" name="Line 51"/>
          <p:cNvSpPr/>
          <p:nvPr/>
        </p:nvSpPr>
        <p:spPr>
          <a:xfrm>
            <a:off x="3309480" y="4353840"/>
            <a:ext cx="2235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6" name="Line 52"/>
          <p:cNvSpPr/>
          <p:nvPr/>
        </p:nvSpPr>
        <p:spPr>
          <a:xfrm>
            <a:off x="2918520" y="4353840"/>
            <a:ext cx="2626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7" name="Line 53"/>
          <p:cNvSpPr/>
          <p:nvPr/>
        </p:nvSpPr>
        <p:spPr>
          <a:xfrm flipH="1">
            <a:off x="5545080" y="4359600"/>
            <a:ext cx="2088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8" name="Line 54"/>
          <p:cNvSpPr/>
          <p:nvPr/>
        </p:nvSpPr>
        <p:spPr>
          <a:xfrm>
            <a:off x="2918520" y="4353840"/>
            <a:ext cx="3067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59" name="Line 55"/>
          <p:cNvSpPr/>
          <p:nvPr/>
        </p:nvSpPr>
        <p:spPr>
          <a:xfrm>
            <a:off x="3309480" y="4353840"/>
            <a:ext cx="2676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0" name="Line 56"/>
          <p:cNvSpPr/>
          <p:nvPr/>
        </p:nvSpPr>
        <p:spPr>
          <a:xfrm flipH="1">
            <a:off x="5986080" y="4359600"/>
            <a:ext cx="1647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1" name="Line 57"/>
          <p:cNvSpPr/>
          <p:nvPr/>
        </p:nvSpPr>
        <p:spPr>
          <a:xfrm>
            <a:off x="2918520" y="4353840"/>
            <a:ext cx="3508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2" name="Line 58"/>
          <p:cNvSpPr/>
          <p:nvPr/>
        </p:nvSpPr>
        <p:spPr>
          <a:xfrm>
            <a:off x="3309480" y="4353840"/>
            <a:ext cx="3117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3" name="Line 59"/>
          <p:cNvSpPr/>
          <p:nvPr/>
        </p:nvSpPr>
        <p:spPr>
          <a:xfrm flipH="1">
            <a:off x="6427080" y="4359600"/>
            <a:ext cx="1206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4" name="Line 60"/>
          <p:cNvSpPr/>
          <p:nvPr/>
        </p:nvSpPr>
        <p:spPr>
          <a:xfrm>
            <a:off x="2918520" y="4353840"/>
            <a:ext cx="3949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5" name="Line 61"/>
          <p:cNvSpPr/>
          <p:nvPr/>
        </p:nvSpPr>
        <p:spPr>
          <a:xfrm>
            <a:off x="3309480" y="4353840"/>
            <a:ext cx="3558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6" name="Line 62"/>
          <p:cNvSpPr/>
          <p:nvPr/>
        </p:nvSpPr>
        <p:spPr>
          <a:xfrm flipH="1">
            <a:off x="6868440" y="4359600"/>
            <a:ext cx="765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7" name="Line 63"/>
          <p:cNvSpPr/>
          <p:nvPr/>
        </p:nvSpPr>
        <p:spPr>
          <a:xfrm>
            <a:off x="2918520" y="4353840"/>
            <a:ext cx="4390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8" name="Line 64"/>
          <p:cNvSpPr/>
          <p:nvPr/>
        </p:nvSpPr>
        <p:spPr>
          <a:xfrm>
            <a:off x="3309480" y="4353840"/>
            <a:ext cx="3999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69" name="Line 65"/>
          <p:cNvSpPr/>
          <p:nvPr/>
        </p:nvSpPr>
        <p:spPr>
          <a:xfrm flipH="1">
            <a:off x="7309440" y="4359600"/>
            <a:ext cx="324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pic>
        <p:nvPicPr>
          <p:cNvPr id="870" name="Picture 244" descr="A picture containing drawing&#10;&#10;Description automatically generated"/>
          <p:cNvPicPr/>
          <p:nvPr/>
        </p:nvPicPr>
        <p:blipFill>
          <a:blip r:embed="rId1"/>
          <a:stretch/>
        </p:blipFill>
        <p:spPr>
          <a:xfrm>
            <a:off x="3090600" y="1725120"/>
            <a:ext cx="786240" cy="786240"/>
          </a:xfrm>
          <a:prstGeom prst="rect">
            <a:avLst/>
          </a:prstGeom>
          <a:ln>
            <a:noFill/>
          </a:ln>
        </p:spPr>
      </p:pic>
      <p:sp>
        <p:nvSpPr>
          <p:cNvPr id="871" name="CustomShape 66"/>
          <p:cNvSpPr/>
          <p:nvPr/>
        </p:nvSpPr>
        <p:spPr>
          <a:xfrm>
            <a:off x="3958560" y="2141280"/>
            <a:ext cx="53424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872" name="CustomShape 67"/>
          <p:cNvSpPr/>
          <p:nvPr/>
        </p:nvSpPr>
        <p:spPr>
          <a:xfrm>
            <a:off x="4431240" y="1811520"/>
            <a:ext cx="179496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[ 0, 0, …, 0]</a:t>
            </a:r>
            <a:endParaRPr b="0" lang="en-US" sz="2200" spc="-1" strike="noStrike">
              <a:latin typeface="Arial"/>
            </a:endParaRPr>
          </a:p>
        </p:txBody>
      </p:sp>
      <p:sp>
        <p:nvSpPr>
          <p:cNvPr id="873" name="Line 68"/>
          <p:cNvSpPr/>
          <p:nvPr/>
        </p:nvSpPr>
        <p:spPr>
          <a:xfrm flipH="1">
            <a:off x="2918520" y="2386800"/>
            <a:ext cx="190152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74" name="Line 69"/>
          <p:cNvSpPr/>
          <p:nvPr/>
        </p:nvSpPr>
        <p:spPr>
          <a:xfrm flipH="1">
            <a:off x="3309480" y="2386800"/>
            <a:ext cx="151056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75" name="Line 70"/>
          <p:cNvSpPr/>
          <p:nvPr/>
        </p:nvSpPr>
        <p:spPr>
          <a:xfrm>
            <a:off x="4820040" y="2394720"/>
            <a:ext cx="2813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76" name="CustomShape 71"/>
          <p:cNvSpPr/>
          <p:nvPr/>
        </p:nvSpPr>
        <p:spPr>
          <a:xfrm>
            <a:off x="3462840" y="380700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877" name="CustomShape 72"/>
          <p:cNvSpPr/>
          <p:nvPr/>
        </p:nvSpPr>
        <p:spPr>
          <a:xfrm>
            <a:off x="3462840" y="296316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878" name="Line 73"/>
          <p:cNvSpPr/>
          <p:nvPr/>
        </p:nvSpPr>
        <p:spPr>
          <a:xfrm flipH="1">
            <a:off x="2918520" y="2394720"/>
            <a:ext cx="221652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79" name="Line 74"/>
          <p:cNvSpPr/>
          <p:nvPr/>
        </p:nvSpPr>
        <p:spPr>
          <a:xfrm flipH="1">
            <a:off x="3309480" y="2394720"/>
            <a:ext cx="18342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80" name="Line 75"/>
          <p:cNvSpPr/>
          <p:nvPr/>
        </p:nvSpPr>
        <p:spPr>
          <a:xfrm>
            <a:off x="5126040" y="2394720"/>
            <a:ext cx="2507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81" name="Line 76"/>
          <p:cNvSpPr/>
          <p:nvPr/>
        </p:nvSpPr>
        <p:spPr>
          <a:xfrm flipH="1">
            <a:off x="2918520" y="2394720"/>
            <a:ext cx="297936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82" name="Line 77"/>
          <p:cNvSpPr/>
          <p:nvPr/>
        </p:nvSpPr>
        <p:spPr>
          <a:xfrm flipH="1">
            <a:off x="3309480" y="2394720"/>
            <a:ext cx="25884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883" name="Line 78"/>
          <p:cNvSpPr/>
          <p:nvPr/>
        </p:nvSpPr>
        <p:spPr>
          <a:xfrm>
            <a:off x="5897880" y="2394720"/>
            <a:ext cx="173556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An MNIST Model</a:t>
            </a:r>
            <a:endParaRPr b="0" lang="en-US" sz="2800" spc="-1" strike="noStrike">
              <a:solidFill>
                <a:srgbClr val="ffffff"/>
              </a:solidFill>
              <a:latin typeface="Arial"/>
            </a:endParaRPr>
          </a:p>
        </p:txBody>
      </p:sp>
      <p:sp>
        <p:nvSpPr>
          <p:cNvPr id="885" name="CustomShape 2"/>
          <p:cNvSpPr/>
          <p:nvPr/>
        </p:nvSpPr>
        <p:spPr>
          <a:xfrm>
            <a:off x="8232480" y="198828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(784,)</a:t>
            </a:r>
            <a:endParaRPr b="0" lang="en-US" sz="1800" spc="-1" strike="noStrike">
              <a:latin typeface="Arial"/>
            </a:endParaRPr>
          </a:p>
        </p:txBody>
      </p:sp>
      <p:sp>
        <p:nvSpPr>
          <p:cNvPr id="886" name="CustomShape 3"/>
          <p:cNvSpPr/>
          <p:nvPr/>
        </p:nvSpPr>
        <p:spPr>
          <a:xfrm>
            <a:off x="8232480" y="31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887" name="CustomShape 4"/>
          <p:cNvSpPr/>
          <p:nvPr/>
        </p:nvSpPr>
        <p:spPr>
          <a:xfrm>
            <a:off x="8232480" y="40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888" name="CustomShape 5"/>
          <p:cNvSpPr/>
          <p:nvPr/>
        </p:nvSpPr>
        <p:spPr>
          <a:xfrm>
            <a:off x="8232480" y="502884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(10,)</a:t>
            </a:r>
            <a:endParaRPr b="0" lang="en-US" sz="1800" spc="-1" strike="noStrike">
              <a:latin typeface="Arial"/>
            </a:endParaRPr>
          </a:p>
        </p:txBody>
      </p:sp>
      <p:sp>
        <p:nvSpPr>
          <p:cNvPr id="889" name="CustomShape 6"/>
          <p:cNvSpPr/>
          <p:nvPr/>
        </p:nvSpPr>
        <p:spPr>
          <a:xfrm>
            <a:off x="9215280" y="2157120"/>
            <a:ext cx="150480" cy="3052440"/>
          </a:xfrm>
          <a:prstGeom prst="rightBrace">
            <a:avLst>
              <a:gd name="adj1" fmla="val 8333"/>
              <a:gd name="adj2" fmla="val 50000"/>
            </a:avLst>
          </a:prstGeom>
          <a:noFill/>
          <a:ln>
            <a:solidFill>
              <a:schemeClr val="accent4"/>
            </a:solidFill>
            <a:round/>
          </a:ln>
        </p:spPr>
        <p:style>
          <a:lnRef idx="1">
            <a:schemeClr val="accent1"/>
          </a:lnRef>
          <a:fillRef idx="0">
            <a:schemeClr val="accent1"/>
          </a:fillRef>
          <a:effectRef idx="0">
            <a:schemeClr val="accent1"/>
          </a:effectRef>
          <a:fontRef idx="minor"/>
        </p:style>
      </p:sp>
      <p:sp>
        <p:nvSpPr>
          <p:cNvPr id="890" name="CustomShape 7"/>
          <p:cNvSpPr/>
          <p:nvPr/>
        </p:nvSpPr>
        <p:spPr>
          <a:xfrm>
            <a:off x="1361160" y="3227040"/>
            <a:ext cx="958320" cy="41976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ReLU</a:t>
            </a:r>
            <a:endParaRPr b="0" lang="en-US" sz="2400" spc="-1" strike="noStrike">
              <a:latin typeface="Arial"/>
            </a:endParaRPr>
          </a:p>
        </p:txBody>
      </p:sp>
      <p:sp>
        <p:nvSpPr>
          <p:cNvPr id="891" name="CustomShape 8"/>
          <p:cNvSpPr/>
          <p:nvPr/>
        </p:nvSpPr>
        <p:spPr>
          <a:xfrm>
            <a:off x="1361160" y="4643640"/>
            <a:ext cx="1360800" cy="747360"/>
          </a:xfrm>
          <a:prstGeom prst="rect">
            <a:avLst/>
          </a:prstGeom>
          <a:solidFill>
            <a:schemeClr val="accent4">
              <a:lumMod val="75000"/>
            </a:schemeClr>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Softmax</a:t>
            </a:r>
            <a:endParaRPr b="0" lang="en-US" sz="2400" spc="-1" strike="noStrike">
              <a:latin typeface="Arial"/>
            </a:endParaRPr>
          </a:p>
        </p:txBody>
      </p:sp>
      <p:sp>
        <p:nvSpPr>
          <p:cNvPr id="892" name="CustomShape 9"/>
          <p:cNvSpPr/>
          <p:nvPr/>
        </p:nvSpPr>
        <p:spPr>
          <a:xfrm>
            <a:off x="9522360" y="3142080"/>
            <a:ext cx="1025280" cy="107640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Layer</a:t>
            </a:r>
            <a:endParaRPr b="0" lang="en-US" sz="2400" spc="-1" strike="noStrike">
              <a:latin typeface="Arial"/>
            </a:endParaRPr>
          </a:p>
          <a:p>
            <a:pPr algn="ctr">
              <a:lnSpc>
                <a:spcPct val="90000"/>
              </a:lnSpc>
            </a:pPr>
            <a:r>
              <a:rPr b="0" lang="en-US" sz="2400" spc="-1" strike="noStrike">
                <a:solidFill>
                  <a:srgbClr val="ffffff"/>
                </a:solidFill>
                <a:latin typeface="Trebuchet MS"/>
                <a:ea typeface="MS PGothic"/>
              </a:rPr>
              <a:t>Size</a:t>
            </a:r>
            <a:endParaRPr b="0" lang="en-US" sz="2400" spc="-1" strike="noStrike">
              <a:latin typeface="Arial"/>
            </a:endParaRPr>
          </a:p>
        </p:txBody>
      </p:sp>
      <p:sp>
        <p:nvSpPr>
          <p:cNvPr id="893" name="CustomShape 10"/>
          <p:cNvSpPr/>
          <p:nvPr/>
        </p:nvSpPr>
        <p:spPr>
          <a:xfrm>
            <a:off x="1361160" y="4017240"/>
            <a:ext cx="958320" cy="41976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ReLU</a:t>
            </a:r>
            <a:endParaRPr b="0" lang="en-US" sz="2400" spc="-1" strike="noStrike">
              <a:latin typeface="Arial"/>
            </a:endParaRPr>
          </a:p>
        </p:txBody>
      </p:sp>
      <p:sp>
        <p:nvSpPr>
          <p:cNvPr id="894" name="CustomShape 11"/>
          <p:cNvSpPr/>
          <p:nvPr/>
        </p:nvSpPr>
        <p:spPr>
          <a:xfrm rot="5400000">
            <a:off x="7470720" y="321948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95" name="CustomShape 12"/>
          <p:cNvSpPr/>
          <p:nvPr/>
        </p:nvSpPr>
        <p:spPr>
          <a:xfrm rot="5400000">
            <a:off x="314676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96" name="CustomShape 13"/>
          <p:cNvSpPr/>
          <p:nvPr/>
        </p:nvSpPr>
        <p:spPr>
          <a:xfrm rot="5400000">
            <a:off x="2755800" y="32137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97" name="CustomShape 14"/>
          <p:cNvSpPr/>
          <p:nvPr/>
        </p:nvSpPr>
        <p:spPr>
          <a:xfrm rot="5400000">
            <a:off x="7470720" y="40345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98" name="CustomShape 15"/>
          <p:cNvSpPr/>
          <p:nvPr/>
        </p:nvSpPr>
        <p:spPr>
          <a:xfrm rot="5400000">
            <a:off x="314676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899" name="CustomShape 16"/>
          <p:cNvSpPr/>
          <p:nvPr/>
        </p:nvSpPr>
        <p:spPr>
          <a:xfrm rot="5400000">
            <a:off x="2755800" y="40287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00" name="CustomShape 17"/>
          <p:cNvSpPr/>
          <p:nvPr/>
        </p:nvSpPr>
        <p:spPr>
          <a:xfrm rot="5400000">
            <a:off x="317664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01" name="Line 18"/>
          <p:cNvSpPr/>
          <p:nvPr/>
        </p:nvSpPr>
        <p:spPr>
          <a:xfrm flipH="1">
            <a:off x="3339360" y="4359600"/>
            <a:ext cx="4294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2" name="Line 19"/>
          <p:cNvSpPr/>
          <p:nvPr/>
        </p:nvSpPr>
        <p:spPr>
          <a:xfrm>
            <a:off x="3309480" y="4353840"/>
            <a:ext cx="29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3" name="Line 20"/>
          <p:cNvSpPr/>
          <p:nvPr/>
        </p:nvSpPr>
        <p:spPr>
          <a:xfrm>
            <a:off x="2918520" y="4353840"/>
            <a:ext cx="420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4" name="Line 21"/>
          <p:cNvSpPr/>
          <p:nvPr/>
        </p:nvSpPr>
        <p:spPr>
          <a:xfrm>
            <a:off x="2918520" y="3538800"/>
            <a:ext cx="471492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5" name="Line 22"/>
          <p:cNvSpPr/>
          <p:nvPr/>
        </p:nvSpPr>
        <p:spPr>
          <a:xfrm>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6" name="Line 23"/>
          <p:cNvSpPr/>
          <p:nvPr/>
        </p:nvSpPr>
        <p:spPr>
          <a:xfrm>
            <a:off x="2918520" y="35388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7" name="Line 24"/>
          <p:cNvSpPr/>
          <p:nvPr/>
        </p:nvSpPr>
        <p:spPr>
          <a:xfrm>
            <a:off x="7633440" y="354456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8" name="Line 25"/>
          <p:cNvSpPr/>
          <p:nvPr/>
        </p:nvSpPr>
        <p:spPr>
          <a:xfrm flipH="1">
            <a:off x="3309480" y="3544560"/>
            <a:ext cx="432396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09" name="Line 26"/>
          <p:cNvSpPr/>
          <p:nvPr/>
        </p:nvSpPr>
        <p:spPr>
          <a:xfrm flipH="1">
            <a:off x="2918520" y="3544560"/>
            <a:ext cx="4714920" cy="4831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10" name="Line 27"/>
          <p:cNvSpPr/>
          <p:nvPr/>
        </p:nvSpPr>
        <p:spPr>
          <a:xfrm>
            <a:off x="3309480" y="3538800"/>
            <a:ext cx="432396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11" name="Line 28"/>
          <p:cNvSpPr/>
          <p:nvPr/>
        </p:nvSpPr>
        <p:spPr>
          <a:xfrm>
            <a:off x="3309480" y="35388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12" name="Line 29"/>
          <p:cNvSpPr/>
          <p:nvPr/>
        </p:nvSpPr>
        <p:spPr>
          <a:xfrm flipH="1">
            <a:off x="2918520" y="3538800"/>
            <a:ext cx="39096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13" name="CustomShape 30"/>
          <p:cNvSpPr/>
          <p:nvPr/>
        </p:nvSpPr>
        <p:spPr>
          <a:xfrm rot="5400000">
            <a:off x="3618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4" name="CustomShape 31"/>
          <p:cNvSpPr/>
          <p:nvPr/>
        </p:nvSpPr>
        <p:spPr>
          <a:xfrm rot="5400000">
            <a:off x="4059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5" name="CustomShape 32"/>
          <p:cNvSpPr/>
          <p:nvPr/>
        </p:nvSpPr>
        <p:spPr>
          <a:xfrm rot="5400000">
            <a:off x="450000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6" name="CustomShape 33"/>
          <p:cNvSpPr/>
          <p:nvPr/>
        </p:nvSpPr>
        <p:spPr>
          <a:xfrm rot="5400000">
            <a:off x="4941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7" name="CustomShape 34"/>
          <p:cNvSpPr/>
          <p:nvPr/>
        </p:nvSpPr>
        <p:spPr>
          <a:xfrm rot="5400000">
            <a:off x="5382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8" name="CustomShape 35"/>
          <p:cNvSpPr/>
          <p:nvPr/>
        </p:nvSpPr>
        <p:spPr>
          <a:xfrm rot="5400000">
            <a:off x="582336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19" name="CustomShape 36"/>
          <p:cNvSpPr/>
          <p:nvPr/>
        </p:nvSpPr>
        <p:spPr>
          <a:xfrm rot="5400000">
            <a:off x="6264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20" name="CustomShape 37"/>
          <p:cNvSpPr/>
          <p:nvPr/>
        </p:nvSpPr>
        <p:spPr>
          <a:xfrm rot="5400000">
            <a:off x="6705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21" name="CustomShape 38"/>
          <p:cNvSpPr/>
          <p:nvPr/>
        </p:nvSpPr>
        <p:spPr>
          <a:xfrm rot="5400000">
            <a:off x="7146720" y="48848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922" name="Line 39"/>
          <p:cNvSpPr/>
          <p:nvPr/>
        </p:nvSpPr>
        <p:spPr>
          <a:xfrm>
            <a:off x="2918520" y="4353840"/>
            <a:ext cx="861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3" name="Line 40"/>
          <p:cNvSpPr/>
          <p:nvPr/>
        </p:nvSpPr>
        <p:spPr>
          <a:xfrm>
            <a:off x="3309480" y="4353840"/>
            <a:ext cx="47088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4" name="Line 41"/>
          <p:cNvSpPr/>
          <p:nvPr/>
        </p:nvSpPr>
        <p:spPr>
          <a:xfrm flipH="1">
            <a:off x="3780360" y="4359600"/>
            <a:ext cx="385308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5" name="Line 42"/>
          <p:cNvSpPr/>
          <p:nvPr/>
        </p:nvSpPr>
        <p:spPr>
          <a:xfrm>
            <a:off x="3309480" y="4353840"/>
            <a:ext cx="912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6" name="Line 43"/>
          <p:cNvSpPr/>
          <p:nvPr/>
        </p:nvSpPr>
        <p:spPr>
          <a:xfrm>
            <a:off x="2918520" y="4353840"/>
            <a:ext cx="1303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7" name="Line 44"/>
          <p:cNvSpPr/>
          <p:nvPr/>
        </p:nvSpPr>
        <p:spPr>
          <a:xfrm flipH="1">
            <a:off x="4221720" y="4359600"/>
            <a:ext cx="3411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8" name="Line 45"/>
          <p:cNvSpPr/>
          <p:nvPr/>
        </p:nvSpPr>
        <p:spPr>
          <a:xfrm>
            <a:off x="2918520" y="4353840"/>
            <a:ext cx="1744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29" name="Line 46"/>
          <p:cNvSpPr/>
          <p:nvPr/>
        </p:nvSpPr>
        <p:spPr>
          <a:xfrm>
            <a:off x="3309480" y="4353840"/>
            <a:ext cx="1353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0" name="Line 47"/>
          <p:cNvSpPr/>
          <p:nvPr/>
        </p:nvSpPr>
        <p:spPr>
          <a:xfrm flipH="1">
            <a:off x="4662720" y="4359600"/>
            <a:ext cx="2970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1" name="Line 48"/>
          <p:cNvSpPr/>
          <p:nvPr/>
        </p:nvSpPr>
        <p:spPr>
          <a:xfrm>
            <a:off x="2918520" y="4353840"/>
            <a:ext cx="2185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2" name="Line 49"/>
          <p:cNvSpPr/>
          <p:nvPr/>
        </p:nvSpPr>
        <p:spPr>
          <a:xfrm>
            <a:off x="3309480" y="4353840"/>
            <a:ext cx="1794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3" name="Line 50"/>
          <p:cNvSpPr/>
          <p:nvPr/>
        </p:nvSpPr>
        <p:spPr>
          <a:xfrm flipH="1">
            <a:off x="5103720" y="4359600"/>
            <a:ext cx="2529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4" name="Line 51"/>
          <p:cNvSpPr/>
          <p:nvPr/>
        </p:nvSpPr>
        <p:spPr>
          <a:xfrm>
            <a:off x="3309480" y="4353840"/>
            <a:ext cx="2235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5" name="Line 52"/>
          <p:cNvSpPr/>
          <p:nvPr/>
        </p:nvSpPr>
        <p:spPr>
          <a:xfrm>
            <a:off x="2918520" y="4353840"/>
            <a:ext cx="2626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6" name="Line 53"/>
          <p:cNvSpPr/>
          <p:nvPr/>
        </p:nvSpPr>
        <p:spPr>
          <a:xfrm flipH="1">
            <a:off x="5545080" y="4359600"/>
            <a:ext cx="2088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7" name="Line 54"/>
          <p:cNvSpPr/>
          <p:nvPr/>
        </p:nvSpPr>
        <p:spPr>
          <a:xfrm>
            <a:off x="2918520" y="4353840"/>
            <a:ext cx="3067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8" name="Line 55"/>
          <p:cNvSpPr/>
          <p:nvPr/>
        </p:nvSpPr>
        <p:spPr>
          <a:xfrm>
            <a:off x="3309480" y="4353840"/>
            <a:ext cx="2676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39" name="Line 56"/>
          <p:cNvSpPr/>
          <p:nvPr/>
        </p:nvSpPr>
        <p:spPr>
          <a:xfrm flipH="1">
            <a:off x="5986080" y="4359600"/>
            <a:ext cx="1647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0" name="Line 57"/>
          <p:cNvSpPr/>
          <p:nvPr/>
        </p:nvSpPr>
        <p:spPr>
          <a:xfrm>
            <a:off x="2918520" y="4353840"/>
            <a:ext cx="3508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1" name="Line 58"/>
          <p:cNvSpPr/>
          <p:nvPr/>
        </p:nvSpPr>
        <p:spPr>
          <a:xfrm>
            <a:off x="3309480" y="4353840"/>
            <a:ext cx="3117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2" name="Line 59"/>
          <p:cNvSpPr/>
          <p:nvPr/>
        </p:nvSpPr>
        <p:spPr>
          <a:xfrm flipH="1">
            <a:off x="6427080" y="4359600"/>
            <a:ext cx="1206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3" name="Line 60"/>
          <p:cNvSpPr/>
          <p:nvPr/>
        </p:nvSpPr>
        <p:spPr>
          <a:xfrm>
            <a:off x="2918520" y="4353840"/>
            <a:ext cx="3949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4" name="Line 61"/>
          <p:cNvSpPr/>
          <p:nvPr/>
        </p:nvSpPr>
        <p:spPr>
          <a:xfrm>
            <a:off x="3309480" y="4353840"/>
            <a:ext cx="3558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5" name="Line 62"/>
          <p:cNvSpPr/>
          <p:nvPr/>
        </p:nvSpPr>
        <p:spPr>
          <a:xfrm flipH="1">
            <a:off x="6868440" y="4359600"/>
            <a:ext cx="765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6" name="Line 63"/>
          <p:cNvSpPr/>
          <p:nvPr/>
        </p:nvSpPr>
        <p:spPr>
          <a:xfrm>
            <a:off x="2918520" y="4353840"/>
            <a:ext cx="439092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7" name="Line 64"/>
          <p:cNvSpPr/>
          <p:nvPr/>
        </p:nvSpPr>
        <p:spPr>
          <a:xfrm>
            <a:off x="3309480" y="4353840"/>
            <a:ext cx="3999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48" name="Line 65"/>
          <p:cNvSpPr/>
          <p:nvPr/>
        </p:nvSpPr>
        <p:spPr>
          <a:xfrm flipH="1">
            <a:off x="7309440" y="4359600"/>
            <a:ext cx="324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pic>
        <p:nvPicPr>
          <p:cNvPr id="949" name="Picture 159" descr="A picture containing drawing&#10;&#10;Description automatically generated"/>
          <p:cNvPicPr/>
          <p:nvPr/>
        </p:nvPicPr>
        <p:blipFill>
          <a:blip r:embed="rId1"/>
          <a:stretch/>
        </p:blipFill>
        <p:spPr>
          <a:xfrm>
            <a:off x="3090600" y="1725120"/>
            <a:ext cx="786240" cy="786240"/>
          </a:xfrm>
          <a:prstGeom prst="rect">
            <a:avLst/>
          </a:prstGeom>
          <a:ln>
            <a:noFill/>
          </a:ln>
        </p:spPr>
      </p:pic>
      <p:sp>
        <p:nvSpPr>
          <p:cNvPr id="950" name="CustomShape 66"/>
          <p:cNvSpPr/>
          <p:nvPr/>
        </p:nvSpPr>
        <p:spPr>
          <a:xfrm>
            <a:off x="3958560" y="2141280"/>
            <a:ext cx="53424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951" name="CustomShape 67"/>
          <p:cNvSpPr/>
          <p:nvPr/>
        </p:nvSpPr>
        <p:spPr>
          <a:xfrm>
            <a:off x="4431240" y="1811520"/>
            <a:ext cx="179496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[ 0, 0, …, 0]</a:t>
            </a:r>
            <a:endParaRPr b="0" lang="en-US" sz="2200" spc="-1" strike="noStrike">
              <a:latin typeface="Arial"/>
            </a:endParaRPr>
          </a:p>
        </p:txBody>
      </p:sp>
      <p:sp>
        <p:nvSpPr>
          <p:cNvPr id="952" name="Line 68"/>
          <p:cNvSpPr/>
          <p:nvPr/>
        </p:nvSpPr>
        <p:spPr>
          <a:xfrm flipH="1">
            <a:off x="2918520" y="2386800"/>
            <a:ext cx="190152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53" name="Line 69"/>
          <p:cNvSpPr/>
          <p:nvPr/>
        </p:nvSpPr>
        <p:spPr>
          <a:xfrm flipH="1">
            <a:off x="3309480" y="2386800"/>
            <a:ext cx="151056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54" name="Line 70"/>
          <p:cNvSpPr/>
          <p:nvPr/>
        </p:nvSpPr>
        <p:spPr>
          <a:xfrm>
            <a:off x="4820040" y="2394720"/>
            <a:ext cx="2813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55" name="CustomShape 71"/>
          <p:cNvSpPr/>
          <p:nvPr/>
        </p:nvSpPr>
        <p:spPr>
          <a:xfrm>
            <a:off x="3462840" y="380700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956" name="CustomShape 72"/>
          <p:cNvSpPr/>
          <p:nvPr/>
        </p:nvSpPr>
        <p:spPr>
          <a:xfrm>
            <a:off x="3462840" y="296316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957" name="Line 73"/>
          <p:cNvSpPr/>
          <p:nvPr/>
        </p:nvSpPr>
        <p:spPr>
          <a:xfrm flipH="1">
            <a:off x="2918520" y="2394720"/>
            <a:ext cx="221652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58" name="Line 74"/>
          <p:cNvSpPr/>
          <p:nvPr/>
        </p:nvSpPr>
        <p:spPr>
          <a:xfrm flipH="1">
            <a:off x="3309480" y="2394720"/>
            <a:ext cx="18342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59" name="Line 75"/>
          <p:cNvSpPr/>
          <p:nvPr/>
        </p:nvSpPr>
        <p:spPr>
          <a:xfrm>
            <a:off x="5126040" y="2394720"/>
            <a:ext cx="2507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60" name="Line 76"/>
          <p:cNvSpPr/>
          <p:nvPr/>
        </p:nvSpPr>
        <p:spPr>
          <a:xfrm flipH="1">
            <a:off x="2918520" y="2394720"/>
            <a:ext cx="297936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61" name="Line 77"/>
          <p:cNvSpPr/>
          <p:nvPr/>
        </p:nvSpPr>
        <p:spPr>
          <a:xfrm flipH="1">
            <a:off x="3309480" y="2394720"/>
            <a:ext cx="25884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962" name="Line 78"/>
          <p:cNvSpPr/>
          <p:nvPr/>
        </p:nvSpPr>
        <p:spPr>
          <a:xfrm>
            <a:off x="5897880" y="2394720"/>
            <a:ext cx="173556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TextShape 1"/>
          <p:cNvSpPr txBox="1"/>
          <p:nvPr/>
        </p:nvSpPr>
        <p:spPr>
          <a:xfrm>
            <a:off x="498240" y="661320"/>
            <a:ext cx="9975600" cy="590400"/>
          </a:xfrm>
          <a:prstGeom prst="rect">
            <a:avLst/>
          </a:prstGeom>
          <a:noFill/>
          <a:ln w="9360">
            <a:noFill/>
          </a:ln>
        </p:spPr>
        <p:txBody>
          <a:bodyPr anchor="b">
            <a:noAutofit/>
          </a:bodyPr>
          <a:p>
            <a:pPr algn="ctr">
              <a:lnSpc>
                <a:spcPct val="90000"/>
              </a:lnSpc>
            </a:pPr>
            <a:r>
              <a:rPr b="1" lang="en-US" sz="3600" spc="-1" strike="noStrike" cap="all">
                <a:solidFill>
                  <a:srgbClr val="000000"/>
                </a:solidFill>
                <a:latin typeface="Trebuchet MS"/>
              </a:rPr>
              <a:t>RMSE FOR PROBABILITIES?</a:t>
            </a:r>
            <a:endParaRPr b="0" lang="en-US" sz="3600" spc="-1" strike="noStrike">
              <a:solidFill>
                <a:srgbClr val="ffffff"/>
              </a:solidFill>
              <a:latin typeface="Arial"/>
            </a:endParaRPr>
          </a:p>
        </p:txBody>
      </p:sp>
      <p:graphicFrame>
        <p:nvGraphicFramePr>
          <p:cNvPr id="964" name="Chart 6"/>
          <p:cNvGraphicFramePr/>
          <p:nvPr/>
        </p:nvGraphicFramePr>
        <p:xfrm>
          <a:off x="722880" y="1645200"/>
          <a:ext cx="6102720" cy="256500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p14:dur="10"/>
    </mc:Choice>
    <mc:Fallback>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965" name="Chart 9"/>
          <p:cNvGraphicFramePr/>
          <p:nvPr/>
        </p:nvGraphicFramePr>
        <p:xfrm>
          <a:off x="722880" y="1645200"/>
          <a:ext cx="6102720" cy="2565000"/>
        </p:xfrm>
        <a:graphic>
          <a:graphicData uri="http://schemas.openxmlformats.org/drawingml/2006/chart">
            <c:chart xmlns:c="http://schemas.openxmlformats.org/drawingml/2006/chart" xmlns:r="http://schemas.openxmlformats.org/officeDocument/2006/relationships" r:id="rId1"/>
          </a:graphicData>
        </a:graphic>
      </p:graphicFrame>
      <p:sp>
        <p:nvSpPr>
          <p:cNvPr id="966" name="TextShape 1"/>
          <p:cNvSpPr txBox="1"/>
          <p:nvPr/>
        </p:nvSpPr>
        <p:spPr>
          <a:xfrm>
            <a:off x="498240" y="661320"/>
            <a:ext cx="9975600" cy="590400"/>
          </a:xfrm>
          <a:prstGeom prst="rect">
            <a:avLst/>
          </a:prstGeom>
          <a:noFill/>
          <a:ln w="9360">
            <a:noFill/>
          </a:ln>
        </p:spPr>
        <p:txBody>
          <a:bodyPr anchor="b">
            <a:noAutofit/>
          </a:bodyPr>
          <a:p>
            <a:pPr algn="ctr">
              <a:lnSpc>
                <a:spcPct val="90000"/>
              </a:lnSpc>
            </a:pPr>
            <a:r>
              <a:rPr b="1" lang="en-US" sz="3600" spc="-1" strike="noStrike" cap="all">
                <a:solidFill>
                  <a:srgbClr val="000000"/>
                </a:solidFill>
                <a:latin typeface="Trebuchet MS"/>
              </a:rPr>
              <a:t>RMSE FOR PROBABILITIES?</a:t>
            </a:r>
            <a:endParaRPr b="0" lang="en-US" sz="3600" spc="-1" strike="noStrike">
              <a:solidFill>
                <a:srgbClr val="ffffff"/>
              </a:solidFill>
              <a:latin typeface="Arial"/>
            </a:endParaRPr>
          </a:p>
        </p:txBody>
      </p:sp>
      <p:sp>
        <p:nvSpPr>
          <p:cNvPr id="967" name="Line 2"/>
          <p:cNvSpPr/>
          <p:nvPr/>
        </p:nvSpPr>
        <p:spPr>
          <a:xfrm>
            <a:off x="1796760" y="1850040"/>
            <a:ext cx="3987000" cy="185004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498240" y="661320"/>
            <a:ext cx="9975600" cy="590400"/>
          </a:xfrm>
          <a:prstGeom prst="rect">
            <a:avLst/>
          </a:prstGeom>
          <a:noFill/>
          <a:ln w="9360">
            <a:noFill/>
          </a:ln>
        </p:spPr>
        <p:txBody>
          <a:bodyPr anchor="b">
            <a:normAutofit/>
          </a:bodyPr>
          <a:p>
            <a:pPr algn="ctr">
              <a:lnSpc>
                <a:spcPct val="90000"/>
              </a:lnSpc>
            </a:pPr>
            <a:r>
              <a:rPr b="1" lang="en-US" sz="3600" spc="-1" strike="noStrike" cap="all">
                <a:solidFill>
                  <a:srgbClr val="000000"/>
                </a:solidFill>
                <a:latin typeface="Trebuchet MS"/>
              </a:rPr>
              <a:t>Recap of the exercise</a:t>
            </a:r>
            <a:endParaRPr b="0" lang="en-US" sz="3600" spc="-1" strike="noStrike">
              <a:solidFill>
                <a:srgbClr val="ffffff"/>
              </a:solidFill>
              <a:latin typeface="Arial"/>
            </a:endParaRPr>
          </a:p>
        </p:txBody>
      </p:sp>
      <p:graphicFrame>
        <p:nvGraphicFramePr>
          <p:cNvPr id="2" name="Diagram2"/>
          <p:cNvGraphicFramePr/>
          <p:nvPr>
            <p:extLst>
              <p:ext uri="{D42A27DB-BD31-4B8C-83A1-F6EECF244321}">
                <p14:modId xmlns:p14="http://schemas.microsoft.com/office/powerpoint/2010/main" val="2737994032"/>
              </p:ext>
            </p:extLst>
          </p:nvPr>
        </p:nvGraphicFramePr>
        <p:xfrm>
          <a:off x="525960" y="1863000"/>
          <a:ext cx="9948240" cy="3718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37" name="TextShape 2"/>
          <p:cNvSpPr txBox="1"/>
          <p:nvPr/>
        </p:nvSpPr>
        <p:spPr>
          <a:xfrm>
            <a:off x="498240" y="1183320"/>
            <a:ext cx="9975600" cy="525240"/>
          </a:xfrm>
          <a:prstGeom prst="rect">
            <a:avLst/>
          </a:prstGeom>
          <a:noFill/>
          <a:ln w="9360">
            <a:noFill/>
          </a:ln>
        </p:spPr>
        <p:txBody>
          <a:bodyPr>
            <a:normAutofit/>
          </a:bodyPr>
          <a:p>
            <a:pPr algn="ctr">
              <a:lnSpc>
                <a:spcPct val="90000"/>
              </a:lnSpc>
              <a:spcBef>
                <a:spcPts val="901"/>
              </a:spcBef>
              <a:spcAft>
                <a:spcPts val="901"/>
              </a:spcAft>
              <a:tabLst>
                <a:tab algn="l" pos="0"/>
              </a:tabLst>
            </a:pPr>
            <a:r>
              <a:rPr b="0" lang="en-US" sz="2400" spc="-1" strike="noStrike">
                <a:solidFill>
                  <a:srgbClr val="76b900"/>
                </a:solidFill>
                <a:latin typeface="Trebuchet MS"/>
              </a:rPr>
              <a:t>What just happened?</a:t>
            </a:r>
            <a:endParaRPr b="0" lang="en-US" sz="2400" spc="-1" strike="noStrike">
              <a:solidFill>
                <a:srgbClr val="000000"/>
              </a:solidFill>
              <a:latin typeface="Trebuchet MS"/>
            </a:endParaRPr>
          </a:p>
        </p:txBody>
      </p:sp>
    </p:spTree>
  </p:cSld>
  <mc:AlternateContent>
    <mc:Choice Requires="p14">
      <p:transition p14:dur="10"/>
    </mc:Choice>
    <mc:Fallback>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TextShape 1"/>
          <p:cNvSpPr txBox="1"/>
          <p:nvPr/>
        </p:nvSpPr>
        <p:spPr>
          <a:xfrm>
            <a:off x="498240" y="661320"/>
            <a:ext cx="9975600" cy="590400"/>
          </a:xfrm>
          <a:prstGeom prst="rect">
            <a:avLst/>
          </a:prstGeom>
          <a:noFill/>
          <a:ln w="9360">
            <a:noFill/>
          </a:ln>
        </p:spPr>
        <p:txBody>
          <a:bodyPr anchor="b">
            <a:noAutofit/>
          </a:bodyPr>
          <a:p>
            <a:pPr algn="ctr">
              <a:lnSpc>
                <a:spcPct val="90000"/>
              </a:lnSpc>
            </a:pPr>
            <a:r>
              <a:rPr b="1" lang="en-US" sz="3600" spc="-1" strike="noStrike" cap="all">
                <a:solidFill>
                  <a:srgbClr val="000000"/>
                </a:solidFill>
                <a:latin typeface="Trebuchet MS"/>
              </a:rPr>
              <a:t>Cross Entropy</a:t>
            </a:r>
            <a:endParaRPr b="0" lang="en-US" sz="3600" spc="-1" strike="noStrike">
              <a:solidFill>
                <a:srgbClr val="ffffff"/>
              </a:solidFill>
              <a:latin typeface="Arial"/>
            </a:endParaRPr>
          </a:p>
        </p:txBody>
      </p:sp>
      <p:graphicFrame>
        <p:nvGraphicFramePr>
          <p:cNvPr id="969" name="Chart 6"/>
          <p:cNvGraphicFramePr/>
          <p:nvPr/>
        </p:nvGraphicFramePr>
        <p:xfrm>
          <a:off x="7006680" y="1695600"/>
          <a:ext cx="3467160" cy="3815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70" name="Chart 7"/>
          <p:cNvGraphicFramePr/>
          <p:nvPr/>
        </p:nvGraphicFramePr>
        <p:xfrm>
          <a:off x="722880" y="1645200"/>
          <a:ext cx="6102720" cy="2565000"/>
        </p:xfrm>
        <a:graphic>
          <a:graphicData uri="http://schemas.openxmlformats.org/drawingml/2006/chart">
            <c:chart xmlns:c="http://schemas.openxmlformats.org/drawingml/2006/chart" xmlns:r="http://schemas.openxmlformats.org/officeDocument/2006/relationships" r:id="rId2"/>
          </a:graphicData>
        </a:graphic>
      </p:graphicFrame>
      <p:sp>
        <p:nvSpPr>
          <p:cNvPr id="971" name="Line 2"/>
          <p:cNvSpPr/>
          <p:nvPr/>
        </p:nvSpPr>
        <p:spPr>
          <a:xfrm>
            <a:off x="1796760" y="1850040"/>
            <a:ext cx="3987000" cy="185004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TextShape 1"/>
          <p:cNvSpPr txBox="1"/>
          <p:nvPr/>
        </p:nvSpPr>
        <p:spPr>
          <a:xfrm>
            <a:off x="498240" y="661320"/>
            <a:ext cx="9975600" cy="590400"/>
          </a:xfrm>
          <a:prstGeom prst="rect">
            <a:avLst/>
          </a:prstGeom>
          <a:noFill/>
          <a:ln w="9360">
            <a:noFill/>
          </a:ln>
        </p:spPr>
        <p:txBody>
          <a:bodyPr anchor="b">
            <a:noAutofit/>
          </a:bodyPr>
          <a:p>
            <a:pPr algn="ctr">
              <a:lnSpc>
                <a:spcPct val="90000"/>
              </a:lnSpc>
            </a:pPr>
            <a:r>
              <a:rPr b="1" lang="en-US" sz="3600" spc="-1" strike="noStrike" cap="all">
                <a:solidFill>
                  <a:srgbClr val="000000"/>
                </a:solidFill>
                <a:latin typeface="Trebuchet MS"/>
              </a:rPr>
              <a:t>Cross Entropy</a:t>
            </a:r>
            <a:endParaRPr b="0" lang="en-US" sz="3600" spc="-1" strike="noStrike">
              <a:solidFill>
                <a:srgbClr val="ffffff"/>
              </a:solidFill>
              <a:latin typeface="Arial"/>
            </a:endParaRPr>
          </a:p>
        </p:txBody>
      </p:sp>
      <p:graphicFrame>
        <p:nvGraphicFramePr>
          <p:cNvPr id="973" name="Chart 6"/>
          <p:cNvGraphicFramePr/>
          <p:nvPr/>
        </p:nvGraphicFramePr>
        <p:xfrm>
          <a:off x="7006680" y="1695600"/>
          <a:ext cx="3467160" cy="3815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74" name="Chart 7"/>
          <p:cNvGraphicFramePr/>
          <p:nvPr/>
        </p:nvGraphicFramePr>
        <p:xfrm>
          <a:off x="722880" y="1645200"/>
          <a:ext cx="6102720" cy="2565000"/>
        </p:xfrm>
        <a:graphic>
          <a:graphicData uri="http://schemas.openxmlformats.org/drawingml/2006/chart">
            <c:chart xmlns:c="http://schemas.openxmlformats.org/drawingml/2006/chart" xmlns:r="http://schemas.openxmlformats.org/officeDocument/2006/relationships" r:id="rId2"/>
          </a:graphicData>
        </a:graphic>
      </p:graphicFrame>
      <p:sp>
        <p:nvSpPr>
          <p:cNvPr id="975" name="Line 2"/>
          <p:cNvSpPr/>
          <p:nvPr/>
        </p:nvSpPr>
        <p:spPr>
          <a:xfrm>
            <a:off x="1796760" y="1850040"/>
            <a:ext cx="3987000" cy="185004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976" name="Formula 3"/>
              <p:cNvSpPr txBox="1"/>
              <p:nvPr/>
            </p:nvSpPr>
            <p:spPr>
              <a:xfrm>
                <a:off x="335880" y="4481640"/>
                <a:ext cx="6909120" cy="343440"/>
              </a:xfrm>
              <a:prstGeom prst="rect">
                <a:avLst/>
              </a:prstGeom>
            </p:spPr>
            <p:txBody>
              <a:bodyPr/>
              <a:p>
                <a14:m>
                  <m:oMath xmlns:m="http://schemas.openxmlformats.org/officeDocument/2006/math">
                    <m:r>
                      <m:t xml:space="preserve">𝐿𝑜𝑠𝑠</m:t>
                    </m:r>
                    <m:r>
                      <m:t xml:space="preserve">=</m:t>
                    </m:r>
                    <m:r>
                      <m:t xml:space="preserve">−</m:t>
                    </m:r>
                  </m:oMath>
                </a14:m>
              </a:p>
            </p:txBody>
          </p:sp>
        </mc:Choice>
        <mc:Fallback/>
      </mc:AlternateContent>
      <mc:AlternateContent>
        <mc:Choice xmlns:a14="http://schemas.microsoft.com/office/drawing/2010/main" Requires="a14">
          <p:sp>
            <p:nvSpPr>
              <p:cNvPr id="977" name="Formula 4"/>
              <p:cNvSpPr txBox="1"/>
              <p:nvPr/>
            </p:nvSpPr>
            <p:spPr>
              <a:xfrm>
                <a:off x="529560" y="5045400"/>
                <a:ext cx="4569840" cy="304200"/>
              </a:xfrm>
              <a:prstGeom prst="rect">
                <a:avLst/>
              </a:prstGeom>
            </p:spPr>
            <p:txBody>
              <a:bodyPr/>
              <a:p>
                <a14:m>
                  <m:oMath xmlns:m="http://schemas.openxmlformats.org/officeDocument/2006/math">
                    <m:r>
                      <m:t xml:space="preserve">𝑡</m:t>
                    </m:r>
                    <m:d>
                      <m:dPr>
                        <m:begChr m:val="("/>
                        <m:endChr m:val=")"/>
                      </m:dPr>
                      <m:e>
                        <m:r>
                          <m:t xml:space="preserve">𝑥</m:t>
                        </m:r>
                      </m:e>
                    </m:d>
                    <m:r>
                      <m:t xml:space="preserve">=</m:t>
                    </m:r>
                    <m:r>
                      <m:t xml:space="preserve">𝑡𝑎𝑟𝑔𝑒𝑡</m:t>
                    </m:r>
                    <m:d>
                      <m:dPr>
                        <m:begChr m:val="("/>
                        <m:endChr m:val=")"/>
                      </m:dPr>
                      <m:e>
                        <m:r>
                          <m:t xml:space="preserve">0</m:t>
                        </m:r>
                        <m:r>
                          <m:t xml:space="preserve">𝑖𝑓</m:t>
                        </m:r>
                        <m:r>
                          <m:t xml:space="preserve">𝐹𝑎𝑙𝑠𝑒</m:t>
                        </m:r>
                        <m:r>
                          <m:t xml:space="preserve">,</m:t>
                        </m:r>
                        <m:r>
                          <m:t xml:space="preserve">1</m:t>
                        </m:r>
                        <m:r>
                          <m:t xml:space="preserve">𝑖𝑓</m:t>
                        </m:r>
                        <m:r>
                          <m:t xml:space="preserve">𝑇𝑟𝑢𝑒</m:t>
                        </m:r>
                      </m:e>
                    </m:d>
                  </m:oMath>
                </a14:m>
              </a:p>
            </p:txBody>
          </p:sp>
        </mc:Choice>
        <mc:Fallback/>
      </mc:AlternateContent>
      <mc:AlternateContent>
        <mc:Choice xmlns:a14="http://schemas.microsoft.com/office/drawing/2010/main" Requires="a14">
          <p:sp>
            <p:nvSpPr>
              <p:cNvPr id="978" name="Formula 5"/>
              <p:cNvSpPr txBox="1"/>
              <p:nvPr/>
            </p:nvSpPr>
            <p:spPr>
              <a:xfrm>
                <a:off x="498240" y="5569560"/>
                <a:ext cx="5184000" cy="304200"/>
              </a:xfrm>
              <a:prstGeom prst="rect">
                <a:avLst/>
              </a:prstGeom>
            </p:spPr>
            <p:txBody>
              <a:bodyPr/>
              <a:p>
                <a14:m>
                  <m:oMath xmlns:m="http://schemas.openxmlformats.org/officeDocument/2006/math">
                    <m:r>
                      <m:t xml:space="preserve">𝑝</m:t>
                    </m:r>
                    <m:d>
                      <m:dPr>
                        <m:begChr m:val="("/>
                        <m:endChr m:val=")"/>
                      </m:dPr>
                      <m:e>
                        <m:r>
                          <m:t xml:space="preserve">𝑥</m:t>
                        </m:r>
                      </m:e>
                    </m:d>
                    <m:r>
                      <m:t xml:space="preserve">=</m:t>
                    </m:r>
                    <m:r>
                      <m:t xml:space="preserve">𝑝𝑟𝑜𝑏𝑎𝑏𝑖𝑙𝑖𝑡𝑦</m:t>
                    </m:r>
                    <m:r>
                      <m:t xml:space="preserve">𝑝𝑟𝑒𝑑𝑖𝑐𝑡𝑖𝑜𝑛</m:t>
                    </m:r>
                    <m:r>
                      <m:t xml:space="preserve">𝑜𝑓</m:t>
                    </m:r>
                    <m:r>
                      <m:t xml:space="preserve">𝑝𝑜𝑖𝑛𝑡</m:t>
                    </m:r>
                    <m:r>
                      <m:t xml:space="preserve">𝑥</m:t>
                    </m:r>
                  </m:oMath>
                </a14:m>
              </a:p>
            </p:txBody>
          </p:sp>
        </mc:Choice>
        <mc:Fallback/>
      </mc:AlternateContent>
    </p:spTree>
  </p:cSld>
  <mc:AlternateContent>
    <mc:Choice Requires="p14">
      <p:transition p14:dur="10"/>
    </mc:Choice>
    <mc:Fallback>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TextShape 1"/>
          <p:cNvSpPr txBox="1"/>
          <p:nvPr/>
        </p:nvSpPr>
        <p:spPr>
          <a:xfrm>
            <a:off x="498240" y="661320"/>
            <a:ext cx="9975600" cy="590400"/>
          </a:xfrm>
          <a:prstGeom prst="rect">
            <a:avLst/>
          </a:prstGeom>
          <a:noFill/>
          <a:ln w="9360">
            <a:noFill/>
          </a:ln>
        </p:spPr>
        <p:txBody>
          <a:bodyPr anchor="b">
            <a:noAutofit/>
          </a:bodyPr>
          <a:p>
            <a:pPr algn="ctr">
              <a:lnSpc>
                <a:spcPct val="90000"/>
              </a:lnSpc>
            </a:pPr>
            <a:r>
              <a:rPr b="1" lang="en-US" sz="3600" spc="-1" strike="noStrike" cap="all">
                <a:solidFill>
                  <a:srgbClr val="000000"/>
                </a:solidFill>
                <a:latin typeface="Trebuchet MS"/>
              </a:rPr>
              <a:t>Cross Entropy</a:t>
            </a:r>
            <a:endParaRPr b="0" lang="en-US" sz="3600" spc="-1" strike="noStrike">
              <a:solidFill>
                <a:srgbClr val="ffffff"/>
              </a:solidFill>
              <a:latin typeface="Arial"/>
            </a:endParaRPr>
          </a:p>
        </p:txBody>
      </p:sp>
      <p:graphicFrame>
        <p:nvGraphicFramePr>
          <p:cNvPr id="980" name="Chart 6"/>
          <p:cNvGraphicFramePr/>
          <p:nvPr/>
        </p:nvGraphicFramePr>
        <p:xfrm>
          <a:off x="7006680" y="1695600"/>
          <a:ext cx="3467160" cy="3815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81" name="Chart 7"/>
          <p:cNvGraphicFramePr/>
          <p:nvPr/>
        </p:nvGraphicFramePr>
        <p:xfrm>
          <a:off x="722880" y="1645200"/>
          <a:ext cx="6102720" cy="2565000"/>
        </p:xfrm>
        <a:graphic>
          <a:graphicData uri="http://schemas.openxmlformats.org/drawingml/2006/chart">
            <c:chart xmlns:c="http://schemas.openxmlformats.org/drawingml/2006/chart" xmlns:r="http://schemas.openxmlformats.org/officeDocument/2006/relationships" r:id="rId2"/>
          </a:graphicData>
        </a:graphic>
      </p:graphicFrame>
      <p:sp>
        <p:nvSpPr>
          <p:cNvPr id="982" name="Line 2"/>
          <p:cNvSpPr/>
          <p:nvPr/>
        </p:nvSpPr>
        <p:spPr>
          <a:xfrm>
            <a:off x="1796760" y="1850040"/>
            <a:ext cx="3987000" cy="1850040"/>
          </a:xfrm>
          <a:prstGeom prst="line">
            <a:avLst/>
          </a:prstGeom>
          <a:ln w="38160">
            <a:solidFill>
              <a:schemeClr val="bg1"/>
            </a:solidFill>
            <a:round/>
          </a:ln>
        </p:spPr>
        <p:style>
          <a:lnRef idx="1">
            <a:schemeClr val="accent1"/>
          </a:lnRef>
          <a:fillRef idx="0">
            <a:schemeClr val="accent1"/>
          </a:fillRef>
          <a:effectRef idx="0">
            <a:schemeClr val="accent1"/>
          </a:effectRef>
          <a:fontRef idx="minor"/>
        </p:style>
      </p:sp>
      <p:pic>
        <p:nvPicPr>
          <p:cNvPr id="983" name="Picture 13" descr=""/>
          <p:cNvPicPr/>
          <p:nvPr/>
        </p:nvPicPr>
        <p:blipFill>
          <a:blip r:embed="rId3"/>
          <a:srcRect l="0" t="17079" r="69436" b="75047"/>
          <a:stretch/>
        </p:blipFill>
        <p:spPr>
          <a:xfrm>
            <a:off x="722880" y="4559400"/>
            <a:ext cx="6102720" cy="883080"/>
          </a:xfrm>
          <a:prstGeom prst="rect">
            <a:avLst/>
          </a:prstGeom>
          <a:ln>
            <a:noFill/>
          </a:ln>
        </p:spPr>
      </p:pic>
    </p:spTree>
  </p:cSld>
  <mc:AlternateContent>
    <mc:Choice Requires="p14">
      <p:transition p14:dur="10"/>
    </mc:Choice>
    <mc:Fallback>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Bringing it Together</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next exercise</a:t>
            </a:r>
            <a:endParaRPr b="0" lang="en-US" sz="2800" spc="-1" strike="noStrike">
              <a:solidFill>
                <a:srgbClr val="ffffff"/>
              </a:solidFill>
              <a:latin typeface="Arial"/>
            </a:endParaRPr>
          </a:p>
        </p:txBody>
      </p:sp>
      <p:sp>
        <p:nvSpPr>
          <p:cNvPr id="986" name="TextShape 2"/>
          <p:cNvSpPr txBox="1"/>
          <p:nvPr/>
        </p:nvSpPr>
        <p:spPr>
          <a:xfrm>
            <a:off x="498240" y="1774440"/>
            <a:ext cx="9948240" cy="3718440"/>
          </a:xfrm>
          <a:prstGeom prst="rect">
            <a:avLst/>
          </a:prstGeom>
          <a:noFill/>
          <a:ln w="9360">
            <a:noFill/>
          </a:ln>
        </p:spPr>
        <p:txBody>
          <a:bodyPr>
            <a:noAutofit/>
          </a:bodyPr>
          <a:p>
            <a:pPr>
              <a:lnSpc>
                <a:spcPct val="90000"/>
              </a:lnSpc>
              <a:spcBef>
                <a:spcPts val="901"/>
              </a:spcBef>
              <a:spcAft>
                <a:spcPts val="901"/>
              </a:spcAft>
              <a:tabLst>
                <a:tab algn="l" pos="0"/>
              </a:tabLst>
            </a:pPr>
            <a:endParaRPr b="0" lang="en-US" sz="1400" spc="-1" strike="noStrike">
              <a:solidFill>
                <a:srgbClr val="5e5e5e"/>
              </a:solidFill>
              <a:latin typeface="Trebuchet MS"/>
            </a:endParaRPr>
          </a:p>
          <a:p>
            <a:pPr>
              <a:lnSpc>
                <a:spcPct val="90000"/>
              </a:lnSpc>
              <a:spcBef>
                <a:spcPts val="901"/>
              </a:spcBef>
              <a:spcAft>
                <a:spcPts val="901"/>
              </a:spcAft>
              <a:tabLst>
                <a:tab algn="l" pos="0"/>
              </a:tabLst>
            </a:pPr>
            <a:endParaRPr b="0" lang="en-US" sz="1400" spc="-1" strike="noStrike">
              <a:solidFill>
                <a:srgbClr val="5e5e5e"/>
              </a:solidFill>
              <a:latin typeface="Trebuchet MS"/>
            </a:endParaRPr>
          </a:p>
        </p:txBody>
      </p:sp>
      <p:sp>
        <p:nvSpPr>
          <p:cNvPr id="987" name="TextShape 3"/>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2800" spc="-1" strike="noStrike">
                <a:solidFill>
                  <a:srgbClr val="76b900"/>
                </a:solidFill>
                <a:latin typeface="Trebuchet MS"/>
              </a:rPr>
              <a:t>The American Sign Language Alphabet</a:t>
            </a:r>
            <a:endParaRPr b="0" lang="en-US" sz="2800" spc="-1" strike="noStrike">
              <a:solidFill>
                <a:srgbClr val="5e5e5e"/>
              </a:solidFill>
              <a:latin typeface="Trebuchet MS"/>
            </a:endParaRPr>
          </a:p>
        </p:txBody>
      </p:sp>
      <p:pic>
        <p:nvPicPr>
          <p:cNvPr id="988" name="Picture 5" descr="A close up of text on a white background&#10;&#10;Description automatically generated"/>
          <p:cNvPicPr/>
          <p:nvPr/>
        </p:nvPicPr>
        <p:blipFill>
          <a:blip r:embed="rId1"/>
          <a:stretch/>
        </p:blipFill>
        <p:spPr>
          <a:xfrm>
            <a:off x="2302920" y="1940400"/>
            <a:ext cx="6366600" cy="3718440"/>
          </a:xfrm>
          <a:prstGeom prst="rect">
            <a:avLst/>
          </a:prstGeom>
          <a:ln>
            <a:noFill/>
          </a:ln>
        </p:spPr>
      </p:pic>
    </p:spTree>
  </p:cSld>
  <mc:AlternateContent>
    <mc:Choice Requires="p14">
      <p:transition p14:dur="10"/>
    </mc:Choice>
    <mc:Fallback>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Let’s go!</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CustomShape 1"/>
          <p:cNvSpPr/>
          <p:nvPr/>
        </p:nvSpPr>
        <p:spPr>
          <a:xfrm>
            <a:off x="685800" y="4974480"/>
            <a:ext cx="5815080" cy="285840"/>
          </a:xfrm>
          <a:prstGeom prst="rect">
            <a:avLst/>
          </a:prstGeom>
          <a:noFill/>
          <a:ln w="9360">
            <a:noFill/>
          </a:ln>
        </p:spPr>
        <p:style>
          <a:lnRef idx="0"/>
          <a:fillRef idx="0"/>
          <a:effectRef idx="0"/>
          <a:fontRef idx="minor"/>
        </p:style>
        <p:txBody>
          <a:bodyPr>
            <a:normAutofit/>
          </a:bodyPr>
          <a:p>
            <a:pPr>
              <a:lnSpc>
                <a:spcPct val="90000"/>
              </a:lnSpc>
              <a:spcAft>
                <a:spcPts val="601"/>
              </a:spcAft>
            </a:pPr>
            <a:r>
              <a:rPr b="1" lang="en-GB" sz="1400" spc="-1" strike="noStrike" cap="all">
                <a:solidFill>
                  <a:srgbClr val="76b900"/>
                </a:solidFill>
                <a:latin typeface="Trebuchet MS"/>
              </a:rPr>
              <a:t>Helping the Computer Cheat Calculus</a:t>
            </a:r>
            <a:endParaRPr b="0" lang="en-US" sz="1400" spc="-1" strike="noStrike">
              <a:latin typeface="Arial"/>
            </a:endParaRPr>
          </a:p>
        </p:txBody>
      </p:sp>
      <p:sp>
        <p:nvSpPr>
          <p:cNvPr id="991" name="TextShape 2"/>
          <p:cNvSpPr txBox="1"/>
          <p:nvPr/>
        </p:nvSpPr>
        <p:spPr>
          <a:xfrm>
            <a:off x="685800" y="4023360"/>
            <a:ext cx="5815080" cy="982440"/>
          </a:xfrm>
          <a:prstGeom prst="rect">
            <a:avLst/>
          </a:prstGeom>
          <a:noFill/>
          <a:ln w="9360">
            <a:noFill/>
          </a:ln>
        </p:spPr>
        <p:txBody>
          <a:bodyPr anchor="b">
            <a:normAutofit/>
          </a:bodyPr>
          <a:p>
            <a:pPr>
              <a:lnSpc>
                <a:spcPct val="90000"/>
              </a:lnSpc>
            </a:pPr>
            <a:r>
              <a:rPr b="1" lang="en-GB" sz="3100" spc="-1" strike="noStrike" cap="all">
                <a:solidFill>
                  <a:srgbClr val="ffffff"/>
                </a:solidFill>
                <a:latin typeface="Trebuchet MS"/>
              </a:rPr>
              <a:t>Appendix: Gradient Descent</a:t>
            </a:r>
            <a:endParaRPr b="0" lang="en-US" sz="31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TextShape 1"/>
          <p:cNvSpPr txBox="1"/>
          <p:nvPr/>
        </p:nvSpPr>
        <p:spPr>
          <a:xfrm>
            <a:off x="1039320" y="567000"/>
            <a:ext cx="6461640" cy="590400"/>
          </a:xfrm>
          <a:prstGeom prst="rect">
            <a:avLst/>
          </a:prstGeom>
          <a:noFill/>
          <a:ln>
            <a:noFill/>
          </a:ln>
        </p:spPr>
        <p:txBody>
          <a:bodyPr>
            <a:noAutofit/>
          </a:bodyPr>
          <a:p>
            <a:pPr>
              <a:lnSpc>
                <a:spcPct val="100000"/>
              </a:lnSpc>
            </a:pPr>
            <a:r>
              <a:rPr b="0" lang="en-US" sz="3240" spc="-1" strike="noStrike">
                <a:solidFill>
                  <a:srgbClr val="000000"/>
                </a:solidFill>
                <a:latin typeface="Trebuchet MS"/>
              </a:rPr>
              <a:t>Learning From Error</a:t>
            </a:r>
            <a:endParaRPr b="0" lang="en-US" sz="3240" spc="-1" strike="noStrike">
              <a:solidFill>
                <a:srgbClr val="000000"/>
              </a:solidFill>
              <a:latin typeface="Arial"/>
            </a:endParaRPr>
          </a:p>
        </p:txBody>
      </p:sp>
      <p:sp>
        <p:nvSpPr>
          <p:cNvPr id="993" name="CustomShape 2"/>
          <p:cNvSpPr/>
          <p:nvPr/>
        </p:nvSpPr>
        <p:spPr>
          <a:xfrm>
            <a:off x="4201560" y="1777320"/>
            <a:ext cx="98640" cy="32976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0" rIns="0" tIns="0" bIns="0" anchor="ctr">
            <a:spAutoFit/>
          </a:bodyPr>
          <a:p>
            <a:pPr>
              <a:lnSpc>
                <a:spcPct val="90000"/>
              </a:lnSpc>
              <a:tabLst>
                <a:tab algn="l" pos="0"/>
              </a:tabLst>
            </a:pPr>
            <a:r>
              <a:rPr b="0" lang="en-US" sz="2400" spc="-1" strike="noStrike">
                <a:solidFill>
                  <a:srgbClr val="000000"/>
                </a:solidFill>
                <a:latin typeface="Trebuchet MS"/>
              </a:rPr>
              <a:t> </a:t>
            </a:r>
            <a:endParaRPr b="0" lang="en-US" sz="2400" spc="-1" strike="noStrike">
              <a:latin typeface="Arial"/>
            </a:endParaRPr>
          </a:p>
        </p:txBody>
      </p:sp>
      <mc:AlternateContent>
        <mc:Choice xmlns:a14="http://schemas.microsoft.com/office/drawing/2010/main" Requires="a14">
          <p:sp>
            <p:nvSpPr>
              <p:cNvPr id="994" name="Formula 3"/>
              <p:cNvSpPr txBox="1"/>
              <p:nvPr/>
            </p:nvSpPr>
            <p:spPr>
              <a:xfrm>
                <a:off x="1004760" y="2674080"/>
                <a:ext cx="7005240" cy="622080"/>
              </a:xfrm>
              <a:prstGeom prst="rect">
                <a:avLst/>
              </a:prstGeom>
            </p:spPr>
            <p:txBody>
              <a:bodyPr/>
              <a:p>
                <a14:m>
                  <m:oMath xmlns:m="http://schemas.openxmlformats.org/officeDocument/2006/math">
                    <m:r>
                      <m:t xml:space="preserve">𝑀𝑆𝐸</m:t>
                    </m:r>
                    <m:r>
                      <m:t xml:space="preserve">=</m:t>
                    </m:r>
                    <m:f>
                      <m:num>
                        <m:r>
                          <m:t xml:space="preserve">1</m:t>
                        </m:r>
                      </m:num>
                      <m:den>
                        <m:r>
                          <m:t xml:space="preserve">2</m:t>
                        </m:r>
                      </m:den>
                    </m:f>
                    <m:d>
                      <m:dPr>
                        <m:begChr m:val="("/>
                        <m:endChr m:val=")"/>
                      </m:dPr>
                      <m:e>
                        <m:d>
                          <m:dPr>
                            <m:begChr m:val="("/>
                            <m:endChr m:val=")"/>
                          </m:dPr>
                          <m:e>
                            <m:r>
                              <m:t xml:space="preserve">3</m:t>
                            </m:r>
                            <m:r>
                              <m:t xml:space="preserve">−</m:t>
                            </m:r>
                            <m:d>
                              <m:dPr>
                                <m:begChr m:val="("/>
                                <m:endChr m:val=")"/>
                              </m:dPr>
                              <m:e>
                                <m:r>
                                  <m:t xml:space="preserve">𝑚</m:t>
                                </m:r>
                                <m:d>
                                  <m:dPr>
                                    <m:begChr m:val="("/>
                                    <m:endChr m:val=")"/>
                                  </m:dPr>
                                  <m:e>
                                    <m:r>
                                      <m:t xml:space="preserve">1</m:t>
                                    </m:r>
                                  </m:e>
                                </m:d>
                                <m:r>
                                  <m:t xml:space="preserve">+</m:t>
                                </m:r>
                                <m:r>
                                  <m:t xml:space="preserve">𝑏</m:t>
                                </m:r>
                              </m:e>
                            </m:d>
                          </m:e>
                        </m:d>
                      </m:e>
                      <m:e/>
                      <m:e>
                        <m:r>
                          <m:t xml:space="preserve">2</m:t>
                        </m:r>
                        <m:r>
                          <m:t xml:space="preserve">+</m:t>
                        </m:r>
                        <m:sSup>
                          <m:e>
                            <m:d>
                              <m:dPr>
                                <m:begChr m:val="("/>
                                <m:endChr m:val=")"/>
                              </m:dPr>
                              <m:e>
                                <m:r>
                                  <m:t xml:space="preserve">5</m:t>
                                </m:r>
                                <m:r>
                                  <m:t xml:space="preserve">−</m:t>
                                </m:r>
                                <m:d>
                                  <m:dPr>
                                    <m:begChr m:val="("/>
                                    <m:endChr m:val=")"/>
                                  </m:dPr>
                                  <m:e>
                                    <m:r>
                                      <m:t xml:space="preserve">𝑚</m:t>
                                    </m:r>
                                    <m:d>
                                      <m:dPr>
                                        <m:begChr m:val="("/>
                                        <m:endChr m:val=")"/>
                                      </m:dPr>
                                      <m:e>
                                        <m:r>
                                          <m:t xml:space="preserve">2</m:t>
                                        </m:r>
                                      </m:e>
                                    </m:d>
                                    <m:r>
                                      <m:t xml:space="preserve">+</m:t>
                                    </m:r>
                                    <m:r>
                                      <m:t xml:space="preserve">𝑏</m:t>
                                    </m:r>
                                  </m:e>
                                </m:d>
                              </m:e>
                            </m:d>
                          </m:e>
                          <m:sup>
                            <m:r>
                              <m:t xml:space="preserve">2</m:t>
                            </m:r>
                          </m:sup>
                        </m:sSup>
                      </m:e>
                    </m:d>
                  </m:oMath>
                </a14:m>
              </a:p>
            </p:txBody>
          </p:sp>
        </mc:Choice>
        <mc:Fallback/>
      </mc:AlternateContent>
      <p:sp>
        <p:nvSpPr>
          <p:cNvPr id="995" name="CustomShape 4"/>
          <p:cNvSpPr/>
          <p:nvPr/>
        </p:nvSpPr>
        <p:spPr>
          <a:xfrm>
            <a:off x="9229320" y="4341960"/>
            <a:ext cx="1407600" cy="1224360"/>
          </a:xfrm>
          <a:prstGeom prst="rect">
            <a:avLst/>
          </a:prstGeom>
          <a:solidFill>
            <a:schemeClr val="bg1"/>
          </a:solidFill>
          <a:ln cap="rnd">
            <a:solidFill>
              <a:schemeClr val="bg1"/>
            </a:solidFill>
            <a:round/>
          </a:ln>
          <a:effectLst>
            <a:outerShdw algn="tr" blurRad="50800" dir="81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mc:AlternateContent>
        <mc:Choice xmlns:a14="http://schemas.microsoft.com/office/drawing/2010/main" Requires="a14">
          <p:sp>
            <p:nvSpPr>
              <p:cNvPr id="996" name="Formula 5"/>
              <p:cNvSpPr txBox="1"/>
              <p:nvPr/>
            </p:nvSpPr>
            <p:spPr>
              <a:xfrm>
                <a:off x="9328680" y="4558320"/>
                <a:ext cx="1155240" cy="331920"/>
              </a:xfrm>
              <a:prstGeom prst="rect">
                <a:avLst/>
              </a:prstGeom>
            </p:spPr>
            <p:txBody>
              <a:bodyPr/>
              <a:p>
                <a14:m>
                  <m:oMath xmlns:m="http://schemas.openxmlformats.org/officeDocument/2006/math">
                    <m:r>
                      <m:t xml:space="preserve">𝑚</m:t>
                    </m:r>
                    <m:r>
                      <m:t xml:space="preserve">=</m:t>
                    </m:r>
                    <m:r>
                      <m:t xml:space="preserve">−</m:t>
                    </m:r>
                    <m:r>
                      <m:t xml:space="preserve">1</m:t>
                    </m:r>
                  </m:oMath>
                </a14:m>
              </a:p>
            </p:txBody>
          </p:sp>
        </mc:Choice>
        <mc:Fallback/>
      </mc:AlternateContent>
      <mc:AlternateContent>
        <mc:Choice xmlns:a14="http://schemas.microsoft.com/office/drawing/2010/main" Requires="a14">
          <p:sp>
            <p:nvSpPr>
              <p:cNvPr id="997" name="Formula 6"/>
              <p:cNvSpPr txBox="1"/>
              <p:nvPr/>
            </p:nvSpPr>
            <p:spPr>
              <a:xfrm>
                <a:off x="9328680" y="5029920"/>
                <a:ext cx="830880" cy="331920"/>
              </a:xfrm>
              <a:prstGeom prst="rect">
                <a:avLst/>
              </a:prstGeom>
            </p:spPr>
            <p:txBody>
              <a:bodyPr/>
              <a:p>
                <a14:m>
                  <m:oMath xmlns:m="http://schemas.openxmlformats.org/officeDocument/2006/math">
                    <m:r>
                      <m:t xml:space="preserve">b</m:t>
                    </m:r>
                    <m:r>
                      <m:t xml:space="preserve">=</m:t>
                    </m:r>
                    <m:r>
                      <m:t xml:space="preserve">5</m:t>
                    </m:r>
                  </m:oMath>
                </a14:m>
              </a:p>
            </p:txBody>
          </p:sp>
        </mc:Choice>
        <mc:Fallback/>
      </mc:AlternateContent>
      <mc:AlternateContent>
        <mc:Choice xmlns:a14="http://schemas.microsoft.com/office/drawing/2010/main" Requires="a14">
          <p:sp>
            <p:nvSpPr>
              <p:cNvPr id="998" name="Formula 7"/>
              <p:cNvSpPr txBox="1"/>
              <p:nvPr/>
            </p:nvSpPr>
            <p:spPr>
              <a:xfrm>
                <a:off x="1039320" y="3909240"/>
                <a:ext cx="314208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5</m:t>
                    </m:r>
                    <m:r>
                      <m:t xml:space="preserve">𝑚</m:t>
                    </m:r>
                    <m:r>
                      <m:t xml:space="preserve">+</m:t>
                    </m:r>
                    <m:r>
                      <m:t xml:space="preserve">3</m:t>
                    </m:r>
                    <m:r>
                      <m:t xml:space="preserve">𝑏</m:t>
                    </m:r>
                    <m:r>
                      <m:t xml:space="preserve">−</m:t>
                    </m:r>
                    <m:r>
                      <m:t xml:space="preserve">13</m:t>
                    </m:r>
                  </m:oMath>
                </a14:m>
              </a:p>
            </p:txBody>
          </p:sp>
        </mc:Choice>
        <mc:Fallback/>
      </mc:AlternateContent>
      <mc:AlternateContent>
        <mc:Choice xmlns:a14="http://schemas.microsoft.com/office/drawing/2010/main" Requires="a14">
          <p:sp>
            <p:nvSpPr>
              <p:cNvPr id="999" name="Formula 8"/>
              <p:cNvSpPr txBox="1"/>
              <p:nvPr/>
            </p:nvSpPr>
            <p:spPr>
              <a:xfrm>
                <a:off x="5100840" y="3914280"/>
                <a:ext cx="297216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3</m:t>
                    </m:r>
                    <m:r>
                      <m:t xml:space="preserve">𝑚</m:t>
                    </m:r>
                    <m:r>
                      <m:t xml:space="preserve">+</m:t>
                    </m:r>
                    <m:r>
                      <m:t xml:space="preserve">2</m:t>
                    </m:r>
                    <m:r>
                      <m:t xml:space="preserve">𝑏</m:t>
                    </m:r>
                    <m:r>
                      <m:t xml:space="preserve">−</m:t>
                    </m:r>
                    <m:r>
                      <m:t xml:space="preserve">8</m:t>
                    </m:r>
                  </m:oMath>
                </a14:m>
              </a:p>
            </p:txBody>
          </p:sp>
        </mc:Choice>
        <mc:Fallback/>
      </mc:AlternateContent>
      <mc:AlternateContent>
        <mc:Choice xmlns:a14="http://schemas.microsoft.com/office/drawing/2010/main" Requires="a14">
          <p:sp>
            <p:nvSpPr>
              <p:cNvPr id="1000" name="Formula 9"/>
              <p:cNvSpPr txBox="1"/>
              <p:nvPr/>
            </p:nvSpPr>
            <p:spPr>
              <a:xfrm>
                <a:off x="1004760" y="4973040"/>
                <a:ext cx="175104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m:t>
                    </m:r>
                    <m:r>
                      <m:t xml:space="preserve">3</m:t>
                    </m:r>
                  </m:oMath>
                </a14:m>
              </a:p>
            </p:txBody>
          </p:sp>
        </mc:Choice>
        <mc:Fallback/>
      </mc:AlternateContent>
      <mc:AlternateContent>
        <mc:Choice xmlns:a14="http://schemas.microsoft.com/office/drawing/2010/main" Requires="a14">
          <p:sp>
            <p:nvSpPr>
              <p:cNvPr id="1001" name="Formula 10"/>
              <p:cNvSpPr txBox="1"/>
              <p:nvPr/>
            </p:nvSpPr>
            <p:spPr>
              <a:xfrm>
                <a:off x="5100840" y="4973040"/>
                <a:ext cx="175104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m:t>
                    </m:r>
                    <m:r>
                      <m:t xml:space="preserve">1</m:t>
                    </m:r>
                  </m:oMath>
                </a14:m>
              </a:p>
            </p:txBody>
          </p:sp>
        </mc:Choice>
        <mc:Fallback/>
      </mc:AlternateContent>
    </p:spTree>
  </p:cSld>
  <mc:AlternateContent>
    <mc:Choice Requires="p14">
      <p:transition p14:dur="10"/>
    </mc:Choice>
    <mc:Fallback>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1003" name="Picture 8" descr=""/>
          <p:cNvPicPr/>
          <p:nvPr/>
        </p:nvPicPr>
        <p:blipFill>
          <a:blip r:embed="rId1"/>
          <a:srcRect l="47652" t="38113" r="28295" b="24071"/>
          <a:stretch/>
        </p:blipFill>
        <p:spPr>
          <a:xfrm>
            <a:off x="685800" y="1583280"/>
            <a:ext cx="4216320" cy="3729600"/>
          </a:xfrm>
          <a:prstGeom prst="rect">
            <a:avLst/>
          </a:prstGeom>
          <a:ln>
            <a:noFill/>
          </a:ln>
        </p:spPr>
      </p:pic>
      <p:pic>
        <p:nvPicPr>
          <p:cNvPr id="1004" name="Picture 10" descr=""/>
          <p:cNvPicPr/>
          <p:nvPr/>
        </p:nvPicPr>
        <p:blipFill>
          <a:blip r:embed="rId2"/>
          <a:srcRect l="47825" t="39567" r="22132" b="22218"/>
          <a:stretch/>
        </p:blipFill>
        <p:spPr>
          <a:xfrm>
            <a:off x="4902480" y="1583280"/>
            <a:ext cx="5212080" cy="3729600"/>
          </a:xfrm>
          <a:prstGeom prst="rect">
            <a:avLst/>
          </a:prstGeom>
          <a:ln>
            <a:noFill/>
          </a:ln>
        </p:spPr>
      </p:pic>
      <p:sp>
        <p:nvSpPr>
          <p:cNvPr id="1005"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06"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07" name="CustomShape 4"/>
          <p:cNvSpPr/>
          <p:nvPr/>
        </p:nvSpPr>
        <p:spPr>
          <a:xfrm>
            <a:off x="6174000" y="2527920"/>
            <a:ext cx="85032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Current</a:t>
            </a:r>
            <a:endParaRPr b="0" lang="en-US" sz="1400" spc="-1" strike="noStrike">
              <a:latin typeface="Arial"/>
            </a:endParaRPr>
          </a:p>
        </p:txBody>
      </p:sp>
      <p:sp>
        <p:nvSpPr>
          <p:cNvPr id="1008" name="CustomShape 5"/>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1009" name="CustomShape 6"/>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sp>
        <p:nvSpPr>
          <p:cNvPr id="1010" name="CustomShape 7"/>
          <p:cNvSpPr/>
          <p:nvPr/>
        </p:nvSpPr>
        <p:spPr>
          <a:xfrm>
            <a:off x="1783440" y="1586160"/>
            <a:ext cx="1295280" cy="47232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1" lang="en-US" sz="1400" spc="-1" strike="noStrike">
                <a:solidFill>
                  <a:srgbClr val="666666"/>
                </a:solidFill>
                <a:latin typeface="Trebuchet MS"/>
                <a:ea typeface="MS PGothic"/>
              </a:rPr>
              <a:t>Loss Surface</a:t>
            </a:r>
            <a:endParaRPr b="0" lang="en-US" sz="1400" spc="-1" strike="noStrike">
              <a:latin typeface="Arial"/>
            </a:endParaRPr>
          </a:p>
        </p:txBody>
      </p:sp>
    </p:spTree>
  </p:cSld>
  <mc:AlternateContent>
    <mc:Choice Requires="p14">
      <p:transition p14:dur="10"/>
    </mc:Choice>
    <mc:Fallback>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1012"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1013"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4"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15" name="CustomShape 4"/>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mc:AlternateContent>
        <mc:Choice xmlns:a14="http://schemas.microsoft.com/office/drawing/2010/main" Requires="a14">
          <p:sp>
            <p:nvSpPr>
              <p:cNvPr id="1016" name="Formula 5"/>
              <p:cNvSpPr txBox="1"/>
              <p:nvPr/>
            </p:nvSpPr>
            <p:spPr>
              <a:xfrm>
                <a:off x="85788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m:t>
                    </m:r>
                    <m:r>
                      <m:t xml:space="preserve">7</m:t>
                    </m:r>
                  </m:oMath>
                </a14:m>
              </a:p>
            </p:txBody>
          </p:sp>
        </mc:Choice>
        <mc:Fallback/>
      </mc:AlternateContent>
      <mc:AlternateContent>
        <mc:Choice xmlns:a14="http://schemas.microsoft.com/office/drawing/2010/main" Requires="a14">
          <p:sp>
            <p:nvSpPr>
              <p:cNvPr id="1017" name="Formula 6"/>
              <p:cNvSpPr txBox="1"/>
              <p:nvPr/>
            </p:nvSpPr>
            <p:spPr>
              <a:xfrm>
                <a:off x="303192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m:t>
                    </m:r>
                    <m:r>
                      <m:t xml:space="preserve">3</m:t>
                    </m:r>
                  </m:oMath>
                </a14:m>
              </a:p>
            </p:txBody>
          </p:sp>
        </mc:Choice>
        <mc:Fallback/>
      </mc:AlternateContent>
      <p:sp>
        <p:nvSpPr>
          <p:cNvPr id="1018" name="CustomShape 7"/>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sp>
        <p:nvSpPr>
          <p:cNvPr id="1019" name="CustomShape 8"/>
          <p:cNvSpPr/>
          <p:nvPr/>
        </p:nvSpPr>
        <p:spPr>
          <a:xfrm>
            <a:off x="6200640" y="2637360"/>
            <a:ext cx="3058920" cy="4579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Data preparation</a:t>
            </a:r>
            <a:endParaRPr b="0" lang="en-US" sz="2800" spc="-1" strike="noStrike">
              <a:solidFill>
                <a:srgbClr val="ffffff"/>
              </a:solidFill>
              <a:latin typeface="Arial"/>
            </a:endParaRPr>
          </a:p>
        </p:txBody>
      </p:sp>
      <p:sp>
        <p:nvSpPr>
          <p:cNvPr id="339" name="TextShape 2"/>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Input as an array</a:t>
            </a:r>
            <a:endParaRPr b="0" lang="en-US" sz="1800" spc="-1" strike="noStrike">
              <a:solidFill>
                <a:srgbClr val="5e5e5e"/>
              </a:solidFill>
              <a:latin typeface="Trebuchet MS"/>
            </a:endParaRPr>
          </a:p>
        </p:txBody>
      </p:sp>
      <p:pic>
        <p:nvPicPr>
          <p:cNvPr id="340" name="Picture 246" descr="A picture containing drawing&#10;&#10;Description automatically generated"/>
          <p:cNvPicPr/>
          <p:nvPr/>
        </p:nvPicPr>
        <p:blipFill>
          <a:blip r:embed="rId1"/>
          <a:stretch/>
        </p:blipFill>
        <p:spPr>
          <a:xfrm>
            <a:off x="1098360" y="1953360"/>
            <a:ext cx="3022200" cy="3022200"/>
          </a:xfrm>
          <a:prstGeom prst="rect">
            <a:avLst/>
          </a:prstGeom>
          <a:ln>
            <a:noFill/>
          </a:ln>
        </p:spPr>
      </p:pic>
      <p:sp>
        <p:nvSpPr>
          <p:cNvPr id="341" name="CustomShape 3"/>
          <p:cNvSpPr/>
          <p:nvPr/>
        </p:nvSpPr>
        <p:spPr>
          <a:xfrm>
            <a:off x="4229280" y="3463560"/>
            <a:ext cx="104256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42" name="CustomShape 4"/>
          <p:cNvSpPr/>
          <p:nvPr/>
        </p:nvSpPr>
        <p:spPr>
          <a:xfrm>
            <a:off x="2867040" y="5114880"/>
            <a:ext cx="104256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43" name="CustomShape 5"/>
          <p:cNvSpPr/>
          <p:nvPr/>
        </p:nvSpPr>
        <p:spPr>
          <a:xfrm flipH="1">
            <a:off x="1199520" y="5114880"/>
            <a:ext cx="96156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44" name="CustomShape 6"/>
          <p:cNvSpPr/>
          <p:nvPr/>
        </p:nvSpPr>
        <p:spPr>
          <a:xfrm flipV="1">
            <a:off x="1027080" y="2128680"/>
            <a:ext cx="360" cy="95688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45" name="CustomShape 7"/>
          <p:cNvSpPr/>
          <p:nvPr/>
        </p:nvSpPr>
        <p:spPr>
          <a:xfrm>
            <a:off x="1027080" y="3799080"/>
            <a:ext cx="360" cy="95688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46" name="CustomShape 8"/>
          <p:cNvSpPr/>
          <p:nvPr/>
        </p:nvSpPr>
        <p:spPr>
          <a:xfrm>
            <a:off x="2247840" y="4918320"/>
            <a:ext cx="533160" cy="3920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200" spc="-1" strike="noStrike">
                <a:solidFill>
                  <a:srgbClr val="000000"/>
                </a:solidFill>
                <a:latin typeface="Trebuchet MS"/>
                <a:ea typeface="MS PGothic"/>
              </a:rPr>
              <a:t>28</a:t>
            </a:r>
            <a:endParaRPr b="0" lang="en-US" sz="2200" spc="-1" strike="noStrike">
              <a:latin typeface="Arial"/>
            </a:endParaRPr>
          </a:p>
        </p:txBody>
      </p:sp>
      <p:sp>
        <p:nvSpPr>
          <p:cNvPr id="347" name="CustomShape 9"/>
          <p:cNvSpPr/>
          <p:nvPr/>
        </p:nvSpPr>
        <p:spPr>
          <a:xfrm>
            <a:off x="670680" y="3238560"/>
            <a:ext cx="533160" cy="3920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200" spc="-1" strike="noStrike">
                <a:solidFill>
                  <a:srgbClr val="000000"/>
                </a:solidFill>
                <a:latin typeface="Trebuchet MS"/>
                <a:ea typeface="MS PGothic"/>
              </a:rPr>
              <a:t>28</a:t>
            </a:r>
            <a:endParaRPr b="0" lang="en-US" sz="2200" spc="-1" strike="noStrike">
              <a:latin typeface="Arial"/>
            </a:endParaRPr>
          </a:p>
        </p:txBody>
      </p:sp>
      <p:sp>
        <p:nvSpPr>
          <p:cNvPr id="348" name="CustomShape 10"/>
          <p:cNvSpPr/>
          <p:nvPr/>
        </p:nvSpPr>
        <p:spPr>
          <a:xfrm>
            <a:off x="5315760" y="3117600"/>
            <a:ext cx="515844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[0,0,0,24,75,184,185,78,32,55,0,0,0…]</a:t>
            </a:r>
            <a:endParaRPr b="0" lang="en-US" sz="2200" spc="-1" strike="noStrike">
              <a:latin typeface="Arial"/>
            </a:endParaRPr>
          </a:p>
        </p:txBody>
      </p:sp>
    </p:spTree>
  </p:cSld>
  <mc:AlternateContent>
    <mc:Choice Requires="p14">
      <p:transition p14:dur="10"/>
    </mc:Choice>
    <mc:Fallback>
      <p:transition/>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mc:AlternateContent>
        <mc:Choice xmlns:a14="http://schemas.microsoft.com/office/drawing/2010/main" Requires="a14">
          <p:sp>
            <p:nvSpPr>
              <p:cNvPr id="1021" name="Formula 2"/>
              <p:cNvSpPr txBox="1"/>
              <p:nvPr/>
            </p:nvSpPr>
            <p:spPr>
              <a:xfrm>
                <a:off x="85788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m:t>
                    </m:r>
                    <m:r>
                      <m:t xml:space="preserve">7</m:t>
                    </m:r>
                  </m:oMath>
                </a14:m>
              </a:p>
            </p:txBody>
          </p:sp>
        </mc:Choice>
        <mc:Fallback/>
      </mc:AlternateContent>
      <mc:AlternateContent>
        <mc:Choice xmlns:a14="http://schemas.microsoft.com/office/drawing/2010/main" Requires="a14">
          <p:sp>
            <p:nvSpPr>
              <p:cNvPr id="1022" name="Formula 3"/>
              <p:cNvSpPr txBox="1"/>
              <p:nvPr/>
            </p:nvSpPr>
            <p:spPr>
              <a:xfrm>
                <a:off x="303192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m:t>
                    </m:r>
                    <m:r>
                      <m:t xml:space="preserve">3</m:t>
                    </m:r>
                  </m:oMath>
                </a14:m>
              </a:p>
            </p:txBody>
          </p:sp>
        </mc:Choice>
        <mc:Fallback/>
      </mc:AlternateContent>
      <mc:AlternateContent>
        <mc:Choice xmlns:a14="http://schemas.microsoft.com/office/drawing/2010/main" Requires="a14">
          <p:sp>
            <p:nvSpPr>
              <p:cNvPr id="1023" name="Formula 4"/>
              <p:cNvSpPr txBox="1"/>
              <p:nvPr/>
            </p:nvSpPr>
            <p:spPr>
              <a:xfrm>
                <a:off x="857880" y="3181320"/>
                <a:ext cx="2603880" cy="631800"/>
              </a:xfrm>
              <a:prstGeom prst="rect">
                <a:avLst/>
              </a:prstGeom>
            </p:spPr>
            <p:txBody>
              <a:bodyPr/>
              <a:p>
                <a14:m>
                  <m:oMath xmlns:m="http://schemas.openxmlformats.org/officeDocument/2006/math">
                    <m:r>
                      <m:t xml:space="preserve">m</m:t>
                    </m:r>
                    <m:r>
                      <m:t xml:space="preserve">:</m:t>
                    </m:r>
                    <m:r>
                      <m:t xml:space="preserve">=</m:t>
                    </m:r>
                    <m:r>
                      <m:t xml:space="preserve">m</m:t>
                    </m:r>
                    <m:r>
                      <m:t xml:space="preserve">−</m:t>
                    </m:r>
                    <m:r>
                      <m:t xml:space="preserve">λ</m:t>
                    </m:r>
                    <m:f>
                      <m:num>
                        <m:r>
                          <m:t xml:space="preserve">𝜕</m:t>
                        </m:r>
                        <m:r>
                          <m:t xml:space="preserve">𝑀𝑆𝐸</m:t>
                        </m:r>
                      </m:num>
                      <m:den>
                        <m:r>
                          <m:t xml:space="preserve">𝜕</m:t>
                        </m:r>
                        <m:r>
                          <m:t xml:space="preserve">𝑚</m:t>
                        </m:r>
                      </m:den>
                    </m:f>
                  </m:oMath>
                </a14:m>
              </a:p>
            </p:txBody>
          </p:sp>
        </mc:Choice>
        <mc:Fallback/>
      </mc:AlternateContent>
      <mc:AlternateContent>
        <mc:Choice xmlns:a14="http://schemas.microsoft.com/office/drawing/2010/main" Requires="a14">
          <p:sp>
            <p:nvSpPr>
              <p:cNvPr id="1024" name="Formula 5"/>
              <p:cNvSpPr txBox="1"/>
              <p:nvPr/>
            </p:nvSpPr>
            <p:spPr>
              <a:xfrm>
                <a:off x="857880" y="4332600"/>
                <a:ext cx="2464560" cy="631800"/>
              </a:xfrm>
              <a:prstGeom prst="rect">
                <a:avLst/>
              </a:prstGeom>
            </p:spPr>
            <p:txBody>
              <a:bodyPr/>
              <a:p>
                <a14:m>
                  <m:oMath xmlns:m="http://schemas.openxmlformats.org/officeDocument/2006/math">
                    <m:r>
                      <m:t xml:space="preserve">b</m:t>
                    </m:r>
                    <m:r>
                      <m:t xml:space="preserve">≔</m:t>
                    </m:r>
                    <m:r>
                      <m:t xml:space="preserve">𝑏</m:t>
                    </m:r>
                    <m:r>
                      <m:t xml:space="preserve">−</m:t>
                    </m:r>
                    <m:r>
                      <m:t xml:space="preserve">λ</m:t>
                    </m:r>
                    <m:f>
                      <m:num>
                        <m:r>
                          <m:t xml:space="preserve">𝜕</m:t>
                        </m:r>
                        <m:r>
                          <m:t xml:space="preserve">𝑀𝑆𝐸</m:t>
                        </m:r>
                      </m:num>
                      <m:den>
                        <m:r>
                          <m:t xml:space="preserve">𝜕</m:t>
                        </m:r>
                        <m:r>
                          <m:t xml:space="preserve">𝑏</m:t>
                        </m:r>
                      </m:den>
                    </m:f>
                  </m:oMath>
                </a14:m>
              </a:p>
            </p:txBody>
          </p:sp>
        </mc:Choice>
        <mc:Fallback/>
      </mc:AlternateContent>
      <p:pic>
        <p:nvPicPr>
          <p:cNvPr id="1025" name="Picture 13" descr=""/>
          <p:cNvPicPr/>
          <p:nvPr/>
        </p:nvPicPr>
        <p:blipFill>
          <a:blip r:embed="rId1"/>
          <a:srcRect l="47825" t="39567" r="22132" b="22218"/>
          <a:stretch/>
        </p:blipFill>
        <p:spPr>
          <a:xfrm>
            <a:off x="4902480" y="1583280"/>
            <a:ext cx="5212080" cy="3729600"/>
          </a:xfrm>
          <a:prstGeom prst="rect">
            <a:avLst/>
          </a:prstGeom>
          <a:ln>
            <a:noFill/>
          </a:ln>
        </p:spPr>
      </p:pic>
      <p:sp>
        <p:nvSpPr>
          <p:cNvPr id="1026" name="CustomShape 6"/>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27" name="CustomShape 7"/>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28" name="CustomShape 8"/>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1029" name="CustomShape 9"/>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sp>
        <p:nvSpPr>
          <p:cNvPr id="1030" name="CustomShape 10"/>
          <p:cNvSpPr/>
          <p:nvPr/>
        </p:nvSpPr>
        <p:spPr>
          <a:xfrm>
            <a:off x="6200640" y="2637360"/>
            <a:ext cx="3058920" cy="4579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1032"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1033"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34"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35" name="CustomShape 4"/>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mc:AlternateContent>
        <mc:Choice xmlns:a14="http://schemas.microsoft.com/office/drawing/2010/main" Requires="a14">
          <p:sp>
            <p:nvSpPr>
              <p:cNvPr id="1036" name="Formula 5"/>
              <p:cNvSpPr txBox="1"/>
              <p:nvPr/>
            </p:nvSpPr>
            <p:spPr>
              <a:xfrm>
                <a:off x="85788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m:t>
                    </m:r>
                    <m:r>
                      <m:t xml:space="preserve">7</m:t>
                    </m:r>
                  </m:oMath>
                </a14:m>
              </a:p>
            </p:txBody>
          </p:sp>
        </mc:Choice>
        <mc:Fallback/>
      </mc:AlternateContent>
      <mc:AlternateContent>
        <mc:Choice xmlns:a14="http://schemas.microsoft.com/office/drawing/2010/main" Requires="a14">
          <p:sp>
            <p:nvSpPr>
              <p:cNvPr id="1037" name="Formula 6"/>
              <p:cNvSpPr txBox="1"/>
              <p:nvPr/>
            </p:nvSpPr>
            <p:spPr>
              <a:xfrm>
                <a:off x="303192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m:t>
                    </m:r>
                    <m:r>
                      <m:t xml:space="preserve">3</m:t>
                    </m:r>
                  </m:oMath>
                </a14:m>
              </a:p>
            </p:txBody>
          </p:sp>
        </mc:Choice>
        <mc:Fallback/>
      </mc:AlternateContent>
      <p:sp>
        <p:nvSpPr>
          <p:cNvPr id="1038" name="CustomShape 7"/>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mc:AlternateContent>
        <mc:Choice xmlns:a14="http://schemas.microsoft.com/office/drawing/2010/main" Requires="a14">
          <p:sp>
            <p:nvSpPr>
              <p:cNvPr id="1039" name="Formula 8"/>
              <p:cNvSpPr txBox="1"/>
              <p:nvPr/>
            </p:nvSpPr>
            <p:spPr>
              <a:xfrm>
                <a:off x="857880" y="3181320"/>
                <a:ext cx="2603880" cy="631800"/>
              </a:xfrm>
              <a:prstGeom prst="rect">
                <a:avLst/>
              </a:prstGeom>
            </p:spPr>
            <p:txBody>
              <a:bodyPr/>
              <a:p>
                <a14:m>
                  <m:oMath xmlns:m="http://schemas.openxmlformats.org/officeDocument/2006/math">
                    <m:r>
                      <m:t xml:space="preserve">m</m:t>
                    </m:r>
                    <m:r>
                      <m:t xml:space="preserve">:</m:t>
                    </m:r>
                    <m:r>
                      <m:t xml:space="preserve">=</m:t>
                    </m:r>
                    <m:r>
                      <m:t xml:space="preserve">m</m:t>
                    </m:r>
                    <m:r>
                      <m:t xml:space="preserve">−</m:t>
                    </m:r>
                    <m:r>
                      <m:t xml:space="preserve">λ</m:t>
                    </m:r>
                    <m:f>
                      <m:num>
                        <m:r>
                          <m:t xml:space="preserve">𝜕</m:t>
                        </m:r>
                        <m:r>
                          <m:t xml:space="preserve">𝑀𝑆𝐸</m:t>
                        </m:r>
                      </m:num>
                      <m:den>
                        <m:r>
                          <m:t xml:space="preserve">𝜕</m:t>
                        </m:r>
                        <m:r>
                          <m:t xml:space="preserve">𝑚</m:t>
                        </m:r>
                      </m:den>
                    </m:f>
                  </m:oMath>
                </a14:m>
              </a:p>
            </p:txBody>
          </p:sp>
        </mc:Choice>
        <mc:Fallback/>
      </mc:AlternateContent>
      <mc:AlternateContent>
        <mc:Choice xmlns:a14="http://schemas.microsoft.com/office/drawing/2010/main" Requires="a14">
          <p:sp>
            <p:nvSpPr>
              <p:cNvPr id="1040" name="Formula 9"/>
              <p:cNvSpPr txBox="1"/>
              <p:nvPr/>
            </p:nvSpPr>
            <p:spPr>
              <a:xfrm>
                <a:off x="857880" y="4332600"/>
                <a:ext cx="2464560" cy="631800"/>
              </a:xfrm>
              <a:prstGeom prst="rect">
                <a:avLst/>
              </a:prstGeom>
            </p:spPr>
            <p:txBody>
              <a:bodyPr/>
              <a:p>
                <a14:m>
                  <m:oMath xmlns:m="http://schemas.openxmlformats.org/officeDocument/2006/math">
                    <m:r>
                      <m:t xml:space="preserve">b</m:t>
                    </m:r>
                    <m:r>
                      <m:t xml:space="preserve">≔</m:t>
                    </m:r>
                    <m:r>
                      <m:t xml:space="preserve">𝑏</m:t>
                    </m:r>
                    <m:r>
                      <m:t xml:space="preserve">−</m:t>
                    </m:r>
                    <m:r>
                      <m:t xml:space="preserve">λ</m:t>
                    </m:r>
                    <m:f>
                      <m:num>
                        <m:r>
                          <m:t xml:space="preserve">𝜕</m:t>
                        </m:r>
                        <m:r>
                          <m:t xml:space="preserve">𝑀𝑆𝐸</m:t>
                        </m:r>
                      </m:num>
                      <m:den>
                        <m:r>
                          <m:t xml:space="preserve">𝜕</m:t>
                        </m:r>
                        <m:r>
                          <m:t xml:space="preserve">𝑏</m:t>
                        </m:r>
                      </m:den>
                    </m:f>
                  </m:oMath>
                </a14:m>
              </a:p>
            </p:txBody>
          </p:sp>
        </mc:Choice>
        <mc:Fallback/>
      </mc:AlternateContent>
      <mc:AlternateContent>
        <mc:Choice xmlns:a14="http://schemas.microsoft.com/office/drawing/2010/main" Requires="a14">
          <p:sp>
            <p:nvSpPr>
              <p:cNvPr id="1041" name="Formula 10"/>
              <p:cNvSpPr txBox="1"/>
              <p:nvPr/>
            </p:nvSpPr>
            <p:spPr>
              <a:xfrm>
                <a:off x="3878280" y="3845880"/>
                <a:ext cx="875880" cy="331920"/>
              </a:xfrm>
              <a:prstGeom prst="rect">
                <a:avLst/>
              </a:prstGeom>
            </p:spPr>
            <p:txBody>
              <a:bodyPr/>
              <a:p>
                <a14:m>
                  <m:oMath xmlns:m="http://schemas.openxmlformats.org/officeDocument/2006/math">
                    <m:r>
                      <m:t xml:space="preserve">λ</m:t>
                    </m:r>
                    <m:r>
                      <m:t xml:space="preserve">=</m:t>
                    </m:r>
                    <m:r>
                      <m:t xml:space="preserve">.6</m:t>
                    </m:r>
                  </m:oMath>
                </a14:m>
              </a:p>
            </p:txBody>
          </p:sp>
        </mc:Choice>
        <mc:Fallback/>
      </mc:AlternateContent>
      <p:sp>
        <p:nvSpPr>
          <p:cNvPr id="1042" name="CustomShape 11"/>
          <p:cNvSpPr/>
          <p:nvPr/>
        </p:nvSpPr>
        <p:spPr>
          <a:xfrm>
            <a:off x="6200640" y="2637360"/>
            <a:ext cx="2765520" cy="41400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1044" name="Picture 10" descr=""/>
          <p:cNvPicPr/>
          <p:nvPr/>
        </p:nvPicPr>
        <p:blipFill>
          <a:blip r:embed="rId1"/>
          <a:srcRect l="47825" t="39567" r="22132" b="22218"/>
          <a:stretch/>
        </p:blipFill>
        <p:spPr>
          <a:xfrm>
            <a:off x="4902480" y="1583280"/>
            <a:ext cx="5212080" cy="3729600"/>
          </a:xfrm>
          <a:prstGeom prst="rect">
            <a:avLst/>
          </a:prstGeom>
          <a:ln>
            <a:noFill/>
          </a:ln>
        </p:spPr>
      </p:pic>
      <p:sp>
        <p:nvSpPr>
          <p:cNvPr id="1045"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46" name="CustomShape 3"/>
          <p:cNvSpPr/>
          <p:nvPr/>
        </p:nvSpPr>
        <p:spPr>
          <a:xfrm>
            <a:off x="8072280" y="380052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47" name="CustomShape 4"/>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mc:AlternateContent>
        <mc:Choice xmlns:a14="http://schemas.microsoft.com/office/drawing/2010/main" Requires="a14">
          <p:sp>
            <p:nvSpPr>
              <p:cNvPr id="1048" name="Formula 5"/>
              <p:cNvSpPr txBox="1"/>
              <p:nvPr/>
            </p:nvSpPr>
            <p:spPr>
              <a:xfrm>
                <a:off x="85788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𝑚</m:t>
                        </m:r>
                      </m:den>
                    </m:f>
                    <m:r>
                      <m:t xml:space="preserve">=</m:t>
                    </m:r>
                    <m:r>
                      <m:t xml:space="preserve">−</m:t>
                    </m:r>
                    <m:r>
                      <m:t xml:space="preserve">7</m:t>
                    </m:r>
                  </m:oMath>
                </a14:m>
              </a:p>
            </p:txBody>
          </p:sp>
        </mc:Choice>
        <mc:Fallback/>
      </mc:AlternateContent>
      <mc:AlternateContent>
        <mc:Choice xmlns:a14="http://schemas.microsoft.com/office/drawing/2010/main" Requires="a14">
          <p:sp>
            <p:nvSpPr>
              <p:cNvPr id="1049" name="Formula 6"/>
              <p:cNvSpPr txBox="1"/>
              <p:nvPr/>
            </p:nvSpPr>
            <p:spPr>
              <a:xfrm>
                <a:off x="3031920" y="1991880"/>
                <a:ext cx="1692720" cy="631800"/>
              </a:xfrm>
              <a:prstGeom prst="rect">
                <a:avLst/>
              </a:prstGeom>
            </p:spPr>
            <p:txBody>
              <a:bodyPr/>
              <a:p>
                <a14:m>
                  <m:oMath xmlns:m="http://schemas.openxmlformats.org/officeDocument/2006/math">
                    <m:f>
                      <m:num>
                        <m:r>
                          <m:t xml:space="preserve">𝜕</m:t>
                        </m:r>
                        <m:r>
                          <m:t xml:space="preserve">𝑀𝑆𝐸</m:t>
                        </m:r>
                      </m:num>
                      <m:den>
                        <m:r>
                          <m:t xml:space="preserve">𝜕</m:t>
                        </m:r>
                        <m:r>
                          <m:t xml:space="preserve">𝑏</m:t>
                        </m:r>
                      </m:den>
                    </m:f>
                    <m:r>
                      <m:t xml:space="preserve">=</m:t>
                    </m:r>
                    <m:r>
                      <m:t xml:space="preserve">−</m:t>
                    </m:r>
                    <m:r>
                      <m:t xml:space="preserve">3</m:t>
                    </m:r>
                  </m:oMath>
                </a14:m>
              </a:p>
            </p:txBody>
          </p:sp>
        </mc:Choice>
        <mc:Fallback/>
      </mc:AlternateContent>
      <p:sp>
        <p:nvSpPr>
          <p:cNvPr id="1050" name="CustomShape 7"/>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mc:AlternateContent>
        <mc:Choice xmlns:a14="http://schemas.microsoft.com/office/drawing/2010/main" Requires="a14">
          <p:sp>
            <p:nvSpPr>
              <p:cNvPr id="1051" name="Formula 8"/>
              <p:cNvSpPr txBox="1"/>
              <p:nvPr/>
            </p:nvSpPr>
            <p:spPr>
              <a:xfrm>
                <a:off x="857880" y="3181320"/>
                <a:ext cx="2603880" cy="631800"/>
              </a:xfrm>
              <a:prstGeom prst="rect">
                <a:avLst/>
              </a:prstGeom>
            </p:spPr>
            <p:txBody>
              <a:bodyPr/>
              <a:p>
                <a14:m>
                  <m:oMath xmlns:m="http://schemas.openxmlformats.org/officeDocument/2006/math">
                    <m:r>
                      <m:t xml:space="preserve">m</m:t>
                    </m:r>
                    <m:r>
                      <m:t xml:space="preserve">:</m:t>
                    </m:r>
                    <m:r>
                      <m:t xml:space="preserve">=</m:t>
                    </m:r>
                    <m:r>
                      <m:t xml:space="preserve">m</m:t>
                    </m:r>
                    <m:r>
                      <m:t xml:space="preserve">−</m:t>
                    </m:r>
                    <m:r>
                      <m:t xml:space="preserve">λ</m:t>
                    </m:r>
                    <m:f>
                      <m:num>
                        <m:r>
                          <m:t xml:space="preserve">𝜕</m:t>
                        </m:r>
                        <m:r>
                          <m:t xml:space="preserve">𝑀𝑆𝐸</m:t>
                        </m:r>
                      </m:num>
                      <m:den>
                        <m:r>
                          <m:t xml:space="preserve">𝜕</m:t>
                        </m:r>
                        <m:r>
                          <m:t xml:space="preserve">𝑚</m:t>
                        </m:r>
                      </m:den>
                    </m:f>
                  </m:oMath>
                </a14:m>
              </a:p>
            </p:txBody>
          </p:sp>
        </mc:Choice>
        <mc:Fallback/>
      </mc:AlternateContent>
      <mc:AlternateContent>
        <mc:Choice xmlns:a14="http://schemas.microsoft.com/office/drawing/2010/main" Requires="a14">
          <p:sp>
            <p:nvSpPr>
              <p:cNvPr id="1052" name="Formula 9"/>
              <p:cNvSpPr txBox="1"/>
              <p:nvPr/>
            </p:nvSpPr>
            <p:spPr>
              <a:xfrm>
                <a:off x="857880" y="4332600"/>
                <a:ext cx="2464560" cy="631800"/>
              </a:xfrm>
              <a:prstGeom prst="rect">
                <a:avLst/>
              </a:prstGeom>
            </p:spPr>
            <p:txBody>
              <a:bodyPr/>
              <a:p>
                <a14:m>
                  <m:oMath xmlns:m="http://schemas.openxmlformats.org/officeDocument/2006/math">
                    <m:r>
                      <m:t xml:space="preserve">b</m:t>
                    </m:r>
                    <m:r>
                      <m:t xml:space="preserve">≔</m:t>
                    </m:r>
                    <m:r>
                      <m:t xml:space="preserve">𝑏</m:t>
                    </m:r>
                    <m:r>
                      <m:t xml:space="preserve">−</m:t>
                    </m:r>
                    <m:r>
                      <m:t xml:space="preserve">λ</m:t>
                    </m:r>
                    <m:f>
                      <m:num>
                        <m:r>
                          <m:t xml:space="preserve">𝜕</m:t>
                        </m:r>
                        <m:r>
                          <m:t xml:space="preserve">𝑀𝑆𝐸</m:t>
                        </m:r>
                      </m:num>
                      <m:den>
                        <m:r>
                          <m:t xml:space="preserve">𝜕</m:t>
                        </m:r>
                        <m:r>
                          <m:t xml:space="preserve">𝑏</m:t>
                        </m:r>
                      </m:den>
                    </m:f>
                  </m:oMath>
                </a14:m>
              </a:p>
            </p:txBody>
          </p:sp>
        </mc:Choice>
        <mc:Fallback/>
      </mc:AlternateContent>
      <mc:AlternateContent>
        <mc:Choice xmlns:a14="http://schemas.microsoft.com/office/drawing/2010/main" Requires="a14">
          <p:sp>
            <p:nvSpPr>
              <p:cNvPr id="1053" name="Formula 10"/>
              <p:cNvSpPr txBox="1"/>
              <p:nvPr/>
            </p:nvSpPr>
            <p:spPr>
              <a:xfrm>
                <a:off x="3878280" y="3845880"/>
                <a:ext cx="1215720" cy="331920"/>
              </a:xfrm>
              <a:prstGeom prst="rect">
                <a:avLst/>
              </a:prstGeom>
            </p:spPr>
            <p:txBody>
              <a:bodyPr/>
              <a:p>
                <a14:m>
                  <m:oMath xmlns:m="http://schemas.openxmlformats.org/officeDocument/2006/math">
                    <m:r>
                      <m:t xml:space="preserve">λ</m:t>
                    </m:r>
                    <m:r>
                      <m:t xml:space="preserve">=</m:t>
                    </m:r>
                    <m:r>
                      <m:t xml:space="preserve">.005</m:t>
                    </m:r>
                  </m:oMath>
                </a14:m>
              </a:p>
            </p:txBody>
          </p:sp>
        </mc:Choice>
        <mc:Fallback/>
      </mc:AlternateContent>
      <p:sp>
        <p:nvSpPr>
          <p:cNvPr id="1054" name="CustomShape 11"/>
          <p:cNvSpPr/>
          <p:nvPr/>
        </p:nvSpPr>
        <p:spPr>
          <a:xfrm>
            <a:off x="6161400" y="2637360"/>
            <a:ext cx="216360" cy="320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The Loss Curve</a:t>
            </a:r>
            <a:endParaRPr b="0" lang="en-US" sz="2800" spc="-1" strike="noStrike">
              <a:solidFill>
                <a:srgbClr val="ffffff"/>
              </a:solidFill>
              <a:latin typeface="Arial"/>
            </a:endParaRPr>
          </a:p>
        </p:txBody>
      </p:sp>
      <p:pic>
        <p:nvPicPr>
          <p:cNvPr id="1056" name="Picture 18" descr=""/>
          <p:cNvPicPr/>
          <p:nvPr/>
        </p:nvPicPr>
        <p:blipFill>
          <a:blip r:embed="rId1"/>
          <a:srcRect l="47825" t="39567" r="22132" b="22218"/>
          <a:stretch/>
        </p:blipFill>
        <p:spPr>
          <a:xfrm>
            <a:off x="4902480" y="1583280"/>
            <a:ext cx="5212080" cy="3729600"/>
          </a:xfrm>
          <a:prstGeom prst="rect">
            <a:avLst/>
          </a:prstGeom>
          <a:ln>
            <a:noFill/>
          </a:ln>
        </p:spPr>
      </p:pic>
      <p:sp>
        <p:nvSpPr>
          <p:cNvPr id="1057" name="CustomShape 2"/>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58" name="CustomShape 3"/>
          <p:cNvSpPr/>
          <p:nvPr/>
        </p:nvSpPr>
        <p:spPr>
          <a:xfrm>
            <a:off x="8195760" y="3704400"/>
            <a:ext cx="731160" cy="2822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tabLst>
                <a:tab algn="l" pos="0"/>
              </a:tabLst>
            </a:pPr>
            <a:r>
              <a:rPr b="0" lang="en-US" sz="1400" spc="-1" strike="noStrike">
                <a:solidFill>
                  <a:srgbClr val="ffffff"/>
                </a:solidFill>
                <a:latin typeface="Trebuchet MS"/>
              </a:rPr>
              <a:t>Target</a:t>
            </a:r>
            <a:endParaRPr b="0" lang="en-US" sz="1400" spc="-1" strike="noStrike">
              <a:latin typeface="Arial"/>
            </a:endParaRPr>
          </a:p>
        </p:txBody>
      </p:sp>
      <p:sp>
        <p:nvSpPr>
          <p:cNvPr id="1059" name="CustomShape 4"/>
          <p:cNvSpPr/>
          <p:nvPr/>
        </p:nvSpPr>
        <p:spPr>
          <a:xfrm>
            <a:off x="9716400" y="1698840"/>
            <a:ext cx="796680" cy="3155040"/>
          </a:xfrm>
          <a:prstGeom prst="rect">
            <a:avLst/>
          </a:prstGeom>
          <a:solidFill>
            <a:schemeClr val="tx1"/>
          </a:solid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nSpc>
                <a:spcPct val="90000"/>
              </a:lnSpc>
              <a:tabLst>
                <a:tab algn="l" pos="0"/>
              </a:tabLst>
            </a:pPr>
            <a:r>
              <a:rPr b="0" lang="en-US" sz="1400" spc="-1" strike="noStrike">
                <a:solidFill>
                  <a:srgbClr val="000000"/>
                </a:solidFill>
                <a:latin typeface="Trebuchet MS"/>
              </a:rPr>
              <a:t>16</a:t>
            </a: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endParaRPr b="0" lang="en-US" sz="1400" spc="-1" strike="noStrike">
              <a:latin typeface="Arial"/>
            </a:endParaRPr>
          </a:p>
          <a:p>
            <a:pPr>
              <a:lnSpc>
                <a:spcPct val="90000"/>
              </a:lnSpc>
              <a:tabLst>
                <a:tab algn="l" pos="0"/>
              </a:tabLst>
            </a:pPr>
            <a:r>
              <a:rPr b="0" lang="en-US" sz="1400" spc="-1" strike="noStrike">
                <a:solidFill>
                  <a:srgbClr val="000000"/>
                </a:solidFill>
                <a:latin typeface="Trebuchet MS"/>
              </a:rPr>
              <a:t>0</a:t>
            </a:r>
            <a:endParaRPr b="0" lang="en-US" sz="1400" spc="-1" strike="noStrike">
              <a:latin typeface="Arial"/>
            </a:endParaRPr>
          </a:p>
        </p:txBody>
      </p:sp>
      <p:sp>
        <p:nvSpPr>
          <p:cNvPr id="1060" name="CustomShape 5"/>
          <p:cNvSpPr/>
          <p:nvPr/>
        </p:nvSpPr>
        <p:spPr>
          <a:xfrm>
            <a:off x="2409120" y="3134160"/>
            <a:ext cx="98640" cy="32976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0" rIns="0" tIns="0" bIns="0" anchor="ctr">
            <a:spAutoFit/>
          </a:bodyPr>
          <a:p>
            <a:pPr>
              <a:lnSpc>
                <a:spcPct val="90000"/>
              </a:lnSpc>
              <a:tabLst>
                <a:tab algn="l" pos="0"/>
              </a:tabLst>
            </a:pPr>
            <a:r>
              <a:rPr b="0" lang="en-US" sz="2400" spc="-1" strike="noStrike">
                <a:solidFill>
                  <a:srgbClr val="000000"/>
                </a:solidFill>
                <a:latin typeface="Trebuchet MS"/>
              </a:rPr>
              <a:t> </a:t>
            </a:r>
            <a:endParaRPr b="0" lang="en-US" sz="2400" spc="-1" strike="noStrike">
              <a:latin typeface="Arial"/>
            </a:endParaRPr>
          </a:p>
        </p:txBody>
      </p:sp>
      <mc:AlternateContent>
        <mc:Choice xmlns:a14="http://schemas.microsoft.com/office/drawing/2010/main" Requires="a14">
          <p:sp>
            <p:nvSpPr>
              <p:cNvPr id="1061" name="Formula 6"/>
              <p:cNvSpPr txBox="1"/>
              <p:nvPr/>
            </p:nvSpPr>
            <p:spPr>
              <a:xfrm>
                <a:off x="961920" y="3790800"/>
                <a:ext cx="2514240" cy="331920"/>
              </a:xfrm>
              <a:prstGeom prst="rect">
                <a:avLst/>
              </a:prstGeom>
            </p:spPr>
            <p:txBody>
              <a:bodyPr/>
              <a:p>
                <a14:m>
                  <m:oMath xmlns:m="http://schemas.openxmlformats.org/officeDocument/2006/math">
                    <m:r>
                      <m:t xml:space="preserve">b</m:t>
                    </m:r>
                    <m:r>
                      <m:t xml:space="preserve">≔</m:t>
                    </m:r>
                    <m:r>
                      <m:t xml:space="preserve">5</m:t>
                    </m:r>
                    <m:r>
                      <m:t xml:space="preserve">+</m:t>
                    </m:r>
                    <m:r>
                      <m:t xml:space="preserve">3</m:t>
                    </m:r>
                    <m:r>
                      <m:t xml:space="preserve">λ</m:t>
                    </m:r>
                    <m:r>
                      <m:t xml:space="preserve">=</m:t>
                    </m:r>
                    <m:r>
                      <m:t xml:space="preserve">4.7</m:t>
                    </m:r>
                  </m:oMath>
                </a14:m>
              </a:p>
            </p:txBody>
          </p:sp>
        </mc:Choice>
        <mc:Fallback/>
      </mc:AlternateContent>
      <mc:AlternateContent>
        <mc:Choice xmlns:a14="http://schemas.microsoft.com/office/drawing/2010/main" Requires="a14">
          <p:sp>
            <p:nvSpPr>
              <p:cNvPr id="1062" name="Formula 7"/>
              <p:cNvSpPr txBox="1"/>
              <p:nvPr/>
            </p:nvSpPr>
            <p:spPr>
              <a:xfrm>
                <a:off x="947880" y="2471040"/>
                <a:ext cx="875880" cy="331920"/>
              </a:xfrm>
              <a:prstGeom prst="rect">
                <a:avLst/>
              </a:prstGeom>
            </p:spPr>
            <p:txBody>
              <a:bodyPr/>
              <a:p>
                <a14:m>
                  <m:oMath xmlns:m="http://schemas.openxmlformats.org/officeDocument/2006/math">
                    <m:r>
                      <m:t xml:space="preserve">λ</m:t>
                    </m:r>
                    <m:r>
                      <m:t xml:space="preserve">=</m:t>
                    </m:r>
                    <m:r>
                      <m:t xml:space="preserve">.1</m:t>
                    </m:r>
                  </m:oMath>
                </a14:m>
              </a:p>
            </p:txBody>
          </p:sp>
        </mc:Choice>
        <mc:Fallback/>
      </mc:AlternateContent>
      <p:sp>
        <p:nvSpPr>
          <p:cNvPr id="1063" name="CustomShape 8"/>
          <p:cNvSpPr/>
          <p:nvPr/>
        </p:nvSpPr>
        <p:spPr>
          <a:xfrm>
            <a:off x="6110280" y="2624040"/>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064" name="CustomShape 9"/>
          <p:cNvSpPr/>
          <p:nvPr/>
        </p:nvSpPr>
        <p:spPr>
          <a:xfrm>
            <a:off x="6161400" y="2637360"/>
            <a:ext cx="515160" cy="770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65" name="CustomShape 10"/>
          <p:cNvSpPr/>
          <p:nvPr/>
        </p:nvSpPr>
        <p:spPr>
          <a:xfrm>
            <a:off x="6638760" y="2714760"/>
            <a:ext cx="369360" cy="2617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66" name="CustomShape 11"/>
          <p:cNvSpPr/>
          <p:nvPr/>
        </p:nvSpPr>
        <p:spPr>
          <a:xfrm>
            <a:off x="6981480" y="2943360"/>
            <a:ext cx="295200" cy="2221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67" name="CustomShape 12"/>
          <p:cNvSpPr/>
          <p:nvPr/>
        </p:nvSpPr>
        <p:spPr>
          <a:xfrm>
            <a:off x="7250760" y="3162240"/>
            <a:ext cx="297360" cy="2282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68" name="CustomShape 13"/>
          <p:cNvSpPr/>
          <p:nvPr/>
        </p:nvSpPr>
        <p:spPr>
          <a:xfrm>
            <a:off x="7537680" y="3384720"/>
            <a:ext cx="254520" cy="19980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69" name="CustomShape 14"/>
          <p:cNvSpPr/>
          <p:nvPr/>
        </p:nvSpPr>
        <p:spPr>
          <a:xfrm>
            <a:off x="7776000" y="3557520"/>
            <a:ext cx="248400" cy="20448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p14:dur="10"/>
    </mc:Choice>
    <mc:Fallback>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Data </a:t>
            </a:r>
            <a:r>
              <a:rPr b="0" lang="en-US" sz="2800" spc="-1" strike="noStrike" cap="all">
                <a:solidFill>
                  <a:srgbClr val="000000"/>
                </a:solidFill>
                <a:latin typeface="Trebuchet MS"/>
              </a:rPr>
              <a:t>prepara</a:t>
            </a:r>
            <a:r>
              <a:rPr b="0" lang="en-US" sz="2800" spc="-1" strike="noStrike" cap="all">
                <a:solidFill>
                  <a:srgbClr val="000000"/>
                </a:solidFill>
                <a:latin typeface="Trebuchet MS"/>
              </a:rPr>
              <a:t>tion</a:t>
            </a:r>
            <a:endParaRPr b="0" lang="en-US" sz="2800" spc="-1" strike="noStrike">
              <a:solidFill>
                <a:srgbClr val="ffffff"/>
              </a:solidFill>
              <a:latin typeface="Arial"/>
            </a:endParaRPr>
          </a:p>
        </p:txBody>
      </p:sp>
      <p:sp>
        <p:nvSpPr>
          <p:cNvPr id="350" name="TextShape 2"/>
          <p:cNvSpPr txBox="1"/>
          <p:nvPr/>
        </p:nvSpPr>
        <p:spPr>
          <a:xfrm>
            <a:off x="498240" y="1088280"/>
            <a:ext cx="9975600" cy="525240"/>
          </a:xfrm>
          <a:prstGeom prst="rect">
            <a:avLst/>
          </a:prstGeom>
          <a:noFill/>
          <a:ln w="9360">
            <a:noFill/>
          </a:ln>
        </p:spPr>
        <p:txBody>
          <a:bodyPr>
            <a:noAutofit/>
          </a:bodyPr>
          <a:p>
            <a:pPr algn="ctr">
              <a:lnSpc>
                <a:spcPct val="90000"/>
              </a:lnSpc>
              <a:spcBef>
                <a:spcPts val="901"/>
              </a:spcBef>
              <a:spcAft>
                <a:spcPts val="901"/>
              </a:spcAft>
              <a:tabLst>
                <a:tab algn="l" pos="0"/>
              </a:tabLst>
            </a:pPr>
            <a:r>
              <a:rPr b="0" lang="en-US" sz="1800" spc="-1" strike="noStrike">
                <a:solidFill>
                  <a:srgbClr val="76b900"/>
                </a:solidFill>
                <a:latin typeface="Trebuchet MS"/>
              </a:rPr>
              <a:t>Targets as categories</a:t>
            </a:r>
            <a:endParaRPr b="0" lang="en-US" sz="1800" spc="-1" strike="noStrike">
              <a:solidFill>
                <a:srgbClr val="5e5e5e"/>
              </a:solidFill>
              <a:latin typeface="Trebuchet MS"/>
            </a:endParaRPr>
          </a:p>
        </p:txBody>
      </p:sp>
      <p:sp>
        <p:nvSpPr>
          <p:cNvPr id="351" name="CustomShape 3"/>
          <p:cNvSpPr/>
          <p:nvPr/>
        </p:nvSpPr>
        <p:spPr>
          <a:xfrm>
            <a:off x="1575720" y="1980000"/>
            <a:ext cx="82440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0</a:t>
            </a:r>
            <a:endParaRPr b="0" lang="en-US" sz="3000" spc="-1" strike="noStrike">
              <a:latin typeface="Arial"/>
            </a:endParaRPr>
          </a:p>
        </p:txBody>
      </p:sp>
      <p:sp>
        <p:nvSpPr>
          <p:cNvPr id="352" name="CustomShape 4"/>
          <p:cNvSpPr/>
          <p:nvPr/>
        </p:nvSpPr>
        <p:spPr>
          <a:xfrm>
            <a:off x="4795920" y="1996560"/>
            <a:ext cx="515844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[1,0,0,0,0,0,0,0,0,0] </a:t>
            </a:r>
            <a:endParaRPr b="0" lang="en-US" sz="3000" spc="-1" strike="noStrike">
              <a:latin typeface="Arial"/>
            </a:endParaRPr>
          </a:p>
        </p:txBody>
      </p:sp>
      <p:sp>
        <p:nvSpPr>
          <p:cNvPr id="353" name="CustomShape 5"/>
          <p:cNvSpPr/>
          <p:nvPr/>
        </p:nvSpPr>
        <p:spPr>
          <a:xfrm flipV="1">
            <a:off x="2400480" y="2229840"/>
            <a:ext cx="2771280" cy="360"/>
          </a:xfrm>
          <a:custGeom>
            <a:avLst/>
            <a:gdLst/>
            <a:ahLst/>
            <a:rect l="l" t="t" r="r" b="b"/>
            <a:pathLst>
              <a:path w="21600" h="21600">
                <a:moveTo>
                  <a:pt x="0" y="0"/>
                </a:moveTo>
                <a:lnTo>
                  <a:pt x="21600" y="21600"/>
                </a:lnTo>
              </a:path>
            </a:pathLst>
          </a:custGeom>
          <a:noFill/>
          <a:ln w="4140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54" name="CustomShape 6"/>
          <p:cNvSpPr/>
          <p:nvPr/>
        </p:nvSpPr>
        <p:spPr>
          <a:xfrm>
            <a:off x="1575720" y="2818080"/>
            <a:ext cx="82440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1</a:t>
            </a:r>
            <a:endParaRPr b="0" lang="en-US" sz="3000" spc="-1" strike="noStrike">
              <a:latin typeface="Arial"/>
            </a:endParaRPr>
          </a:p>
        </p:txBody>
      </p:sp>
      <p:sp>
        <p:nvSpPr>
          <p:cNvPr id="355" name="CustomShape 7"/>
          <p:cNvSpPr/>
          <p:nvPr/>
        </p:nvSpPr>
        <p:spPr>
          <a:xfrm>
            <a:off x="4795920" y="2835000"/>
            <a:ext cx="515844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[0,1,0,0,0,0,0,0,0,0] </a:t>
            </a:r>
            <a:endParaRPr b="0" lang="en-US" sz="3000" spc="-1" strike="noStrike">
              <a:latin typeface="Arial"/>
            </a:endParaRPr>
          </a:p>
        </p:txBody>
      </p:sp>
      <p:sp>
        <p:nvSpPr>
          <p:cNvPr id="356" name="CustomShape 8"/>
          <p:cNvSpPr/>
          <p:nvPr/>
        </p:nvSpPr>
        <p:spPr>
          <a:xfrm flipV="1">
            <a:off x="2400480" y="3067920"/>
            <a:ext cx="2771280" cy="360"/>
          </a:xfrm>
          <a:custGeom>
            <a:avLst/>
            <a:gdLst/>
            <a:ahLst/>
            <a:rect l="l" t="t" r="r" b="b"/>
            <a:pathLst>
              <a:path w="21600" h="21600">
                <a:moveTo>
                  <a:pt x="0" y="0"/>
                </a:moveTo>
                <a:lnTo>
                  <a:pt x="21600" y="21600"/>
                </a:lnTo>
              </a:path>
            </a:pathLst>
          </a:custGeom>
          <a:noFill/>
          <a:ln w="4428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57" name="CustomShape 9"/>
          <p:cNvSpPr/>
          <p:nvPr/>
        </p:nvSpPr>
        <p:spPr>
          <a:xfrm>
            <a:off x="1575720" y="3619440"/>
            <a:ext cx="82440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2</a:t>
            </a:r>
            <a:endParaRPr b="0" lang="en-US" sz="3000" spc="-1" strike="noStrike">
              <a:latin typeface="Arial"/>
            </a:endParaRPr>
          </a:p>
        </p:txBody>
      </p:sp>
      <p:sp>
        <p:nvSpPr>
          <p:cNvPr id="358" name="CustomShape 10"/>
          <p:cNvSpPr/>
          <p:nvPr/>
        </p:nvSpPr>
        <p:spPr>
          <a:xfrm>
            <a:off x="4795920" y="3636360"/>
            <a:ext cx="515844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[0,0,1,0,0,0,0,0,0,0] </a:t>
            </a:r>
            <a:endParaRPr b="0" lang="en-US" sz="3000" spc="-1" strike="noStrike">
              <a:latin typeface="Arial"/>
            </a:endParaRPr>
          </a:p>
        </p:txBody>
      </p:sp>
      <p:sp>
        <p:nvSpPr>
          <p:cNvPr id="359" name="CustomShape 11"/>
          <p:cNvSpPr/>
          <p:nvPr/>
        </p:nvSpPr>
        <p:spPr>
          <a:xfrm flipV="1">
            <a:off x="2400480" y="3869640"/>
            <a:ext cx="2771280" cy="360"/>
          </a:xfrm>
          <a:custGeom>
            <a:avLst/>
            <a:gdLst/>
            <a:ahLst/>
            <a:rect l="l" t="t" r="r" b="b"/>
            <a:pathLst>
              <a:path w="21600" h="21600">
                <a:moveTo>
                  <a:pt x="0" y="0"/>
                </a:moveTo>
                <a:lnTo>
                  <a:pt x="21600" y="21600"/>
                </a:lnTo>
              </a:path>
            </a:pathLst>
          </a:custGeom>
          <a:noFill/>
          <a:ln w="4428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60" name="CustomShape 12"/>
          <p:cNvSpPr/>
          <p:nvPr/>
        </p:nvSpPr>
        <p:spPr>
          <a:xfrm>
            <a:off x="1575720" y="4397760"/>
            <a:ext cx="82440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3</a:t>
            </a:r>
            <a:endParaRPr b="0" lang="en-US" sz="3000" spc="-1" strike="noStrike">
              <a:latin typeface="Arial"/>
            </a:endParaRPr>
          </a:p>
        </p:txBody>
      </p:sp>
      <p:sp>
        <p:nvSpPr>
          <p:cNvPr id="361" name="CustomShape 13"/>
          <p:cNvSpPr/>
          <p:nvPr/>
        </p:nvSpPr>
        <p:spPr>
          <a:xfrm>
            <a:off x="4795920" y="4414680"/>
            <a:ext cx="5158440" cy="50184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3000" spc="-1" strike="noStrike">
                <a:solidFill>
                  <a:srgbClr val="000000"/>
                </a:solidFill>
                <a:latin typeface="Trebuchet MS"/>
                <a:ea typeface="MS PGothic"/>
              </a:rPr>
              <a:t>[0,0,0,1,0,0,0,0,0,0] </a:t>
            </a:r>
            <a:endParaRPr b="0" lang="en-US" sz="3000" spc="-1" strike="noStrike">
              <a:latin typeface="Arial"/>
            </a:endParaRPr>
          </a:p>
        </p:txBody>
      </p:sp>
      <p:sp>
        <p:nvSpPr>
          <p:cNvPr id="362" name="CustomShape 14"/>
          <p:cNvSpPr/>
          <p:nvPr/>
        </p:nvSpPr>
        <p:spPr>
          <a:xfrm flipV="1">
            <a:off x="2400480" y="4647960"/>
            <a:ext cx="2771280" cy="360"/>
          </a:xfrm>
          <a:custGeom>
            <a:avLst/>
            <a:gdLst/>
            <a:ahLst/>
            <a:rect l="l" t="t" r="r" b="b"/>
            <a:pathLst>
              <a:path w="21600" h="21600">
                <a:moveTo>
                  <a:pt x="0" y="0"/>
                </a:moveTo>
                <a:lnTo>
                  <a:pt x="21600" y="21600"/>
                </a:lnTo>
              </a:path>
            </a:pathLst>
          </a:custGeom>
          <a:noFill/>
          <a:ln w="4428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63" name="CustomShape 15"/>
          <p:cNvSpPr/>
          <p:nvPr/>
        </p:nvSpPr>
        <p:spPr>
          <a:xfrm>
            <a:off x="4795920" y="4669200"/>
            <a:ext cx="824400" cy="70020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100000"/>
              </a:lnSpc>
            </a:pPr>
            <a:r>
              <a:rPr b="0" lang="en-US" sz="4000" spc="-1" strike="noStrike">
                <a:solidFill>
                  <a:srgbClr val="000000"/>
                </a:solidFill>
                <a:latin typeface="Trebuchet MS"/>
                <a:ea typeface="MS PGothic"/>
              </a:rPr>
              <a:t>.</a:t>
            </a:r>
            <a:endParaRPr b="0" lang="en-US" sz="4000" spc="-1" strike="noStrike">
              <a:latin typeface="Arial"/>
            </a:endParaRPr>
          </a:p>
        </p:txBody>
      </p:sp>
      <p:sp>
        <p:nvSpPr>
          <p:cNvPr id="364" name="CustomShape 16"/>
          <p:cNvSpPr/>
          <p:nvPr/>
        </p:nvSpPr>
        <p:spPr>
          <a:xfrm>
            <a:off x="4795920" y="5004000"/>
            <a:ext cx="824400" cy="70020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100000"/>
              </a:lnSpc>
            </a:pPr>
            <a:r>
              <a:rPr b="0" lang="en-US" sz="4000" spc="-1" strike="noStrike">
                <a:solidFill>
                  <a:srgbClr val="000000"/>
                </a:solidFill>
                <a:latin typeface="Trebuchet MS"/>
                <a:ea typeface="MS PGothic"/>
              </a:rPr>
              <a:t>.</a:t>
            </a:r>
            <a:endParaRPr b="0" lang="en-US" sz="4000" spc="-1" strike="noStrike">
              <a:latin typeface="Arial"/>
            </a:endParaRPr>
          </a:p>
        </p:txBody>
      </p:sp>
      <p:sp>
        <p:nvSpPr>
          <p:cNvPr id="365" name="CustomShape 17"/>
          <p:cNvSpPr/>
          <p:nvPr/>
        </p:nvSpPr>
        <p:spPr>
          <a:xfrm>
            <a:off x="4791960" y="5315760"/>
            <a:ext cx="824400" cy="70020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100000"/>
              </a:lnSpc>
            </a:pPr>
            <a:r>
              <a:rPr b="0" lang="en-US" sz="4000" spc="-1" strike="noStrike">
                <a:solidFill>
                  <a:srgbClr val="000000"/>
                </a:solidFill>
                <a:latin typeface="Trebuchet MS"/>
                <a:ea typeface="MS PGothic"/>
              </a:rPr>
              <a:t>.</a:t>
            </a:r>
            <a:endParaRPr b="0" lang="en-US" sz="4000" spc="-1" strike="noStrike">
              <a:latin typeface="Arial"/>
            </a:endParaRPr>
          </a:p>
        </p:txBody>
      </p:sp>
    </p:spTree>
  </p:cSld>
  <mc:AlternateContent>
    <mc:Choice Requires="p14">
      <p:transition p14:dur="10"/>
    </mc:Choice>
    <mc:Fallback>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An </a:t>
            </a:r>
            <a:r>
              <a:rPr b="0" lang="en-US" sz="2800" spc="-1" strike="noStrike" cap="all">
                <a:solidFill>
                  <a:srgbClr val="000000"/>
                </a:solidFill>
                <a:latin typeface="Trebuchet MS"/>
              </a:rPr>
              <a:t>unt</a:t>
            </a:r>
            <a:r>
              <a:rPr b="0" lang="en-US" sz="2800" spc="-1" strike="noStrike" cap="all">
                <a:solidFill>
                  <a:srgbClr val="000000"/>
                </a:solidFill>
                <a:latin typeface="Trebuchet MS"/>
              </a:rPr>
              <a:t>rain</a:t>
            </a:r>
            <a:r>
              <a:rPr b="0" lang="en-US" sz="2800" spc="-1" strike="noStrike" cap="all">
                <a:solidFill>
                  <a:srgbClr val="000000"/>
                </a:solidFill>
                <a:latin typeface="Trebuchet MS"/>
              </a:rPr>
              <a:t>ed </a:t>
            </a:r>
            <a:r>
              <a:rPr b="0" lang="en-US" sz="2800" spc="-1" strike="noStrike" cap="all">
                <a:solidFill>
                  <a:srgbClr val="000000"/>
                </a:solidFill>
                <a:latin typeface="Trebuchet MS"/>
              </a:rPr>
              <a:t>mo</a:t>
            </a:r>
            <a:r>
              <a:rPr b="0" lang="en-US" sz="2800" spc="-1" strike="noStrike" cap="all">
                <a:solidFill>
                  <a:srgbClr val="000000"/>
                </a:solidFill>
                <a:latin typeface="Trebuchet MS"/>
              </a:rPr>
              <a:t>del</a:t>
            </a:r>
            <a:endParaRPr b="0" lang="en-US" sz="2800" spc="-1" strike="noStrike">
              <a:solidFill>
                <a:srgbClr val="ffffff"/>
              </a:solidFill>
              <a:latin typeface="Arial"/>
            </a:endParaRPr>
          </a:p>
        </p:txBody>
      </p:sp>
      <p:pic>
        <p:nvPicPr>
          <p:cNvPr id="367" name="Picture 171" descr="A picture containing drawing&#10;&#10;Description automatically generated"/>
          <p:cNvPicPr/>
          <p:nvPr/>
        </p:nvPicPr>
        <p:blipFill>
          <a:blip r:embed="rId1"/>
          <a:stretch/>
        </p:blipFill>
        <p:spPr>
          <a:xfrm>
            <a:off x="2167200" y="1740960"/>
            <a:ext cx="786240" cy="786240"/>
          </a:xfrm>
          <a:prstGeom prst="rect">
            <a:avLst/>
          </a:prstGeom>
          <a:ln>
            <a:noFill/>
          </a:ln>
        </p:spPr>
      </p:pic>
      <p:sp>
        <p:nvSpPr>
          <p:cNvPr id="368" name="CustomShape 2"/>
          <p:cNvSpPr/>
          <p:nvPr/>
        </p:nvSpPr>
        <p:spPr>
          <a:xfrm>
            <a:off x="3034800" y="2157120"/>
            <a:ext cx="534240" cy="360"/>
          </a:xfrm>
          <a:custGeom>
            <a:avLst/>
            <a:gdLst/>
            <a:ahLst/>
            <a:rect l="l" t="t" r="r" b="b"/>
            <a:pathLst>
              <a:path w="21600" h="21600">
                <a:moveTo>
                  <a:pt x="0" y="0"/>
                </a:moveTo>
                <a:lnTo>
                  <a:pt x="21600" y="21600"/>
                </a:lnTo>
              </a:path>
            </a:pathLst>
          </a:custGeom>
          <a:noFill/>
          <a:ln w="5724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369" name="CustomShape 3"/>
          <p:cNvSpPr/>
          <p:nvPr/>
        </p:nvSpPr>
        <p:spPr>
          <a:xfrm>
            <a:off x="3507840" y="1827720"/>
            <a:ext cx="179496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[ 0, 0, …, 0]</a:t>
            </a:r>
            <a:endParaRPr b="0" lang="en-US" sz="2200" spc="-1" strike="noStrike">
              <a:latin typeface="Arial"/>
            </a:endParaRPr>
          </a:p>
        </p:txBody>
      </p:sp>
      <p:grpSp>
        <p:nvGrpSpPr>
          <p:cNvPr id="370" name="Group 4"/>
          <p:cNvGrpSpPr/>
          <p:nvPr/>
        </p:nvGrpSpPr>
        <p:grpSpPr>
          <a:xfrm>
            <a:off x="1833480" y="2402640"/>
            <a:ext cx="5038560" cy="2823120"/>
            <a:chOff x="1833480" y="2402640"/>
            <a:chExt cx="5038560" cy="2823120"/>
          </a:xfrm>
        </p:grpSpPr>
        <p:sp>
          <p:nvSpPr>
            <p:cNvPr id="371" name="CustomShape 5"/>
            <p:cNvSpPr/>
            <p:nvPr/>
          </p:nvSpPr>
          <p:spPr>
            <a:xfrm rot="5400000">
              <a:off x="6547320" y="323532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2" name="CustomShape 6"/>
            <p:cNvSpPr/>
            <p:nvPr/>
          </p:nvSpPr>
          <p:spPr>
            <a:xfrm rot="5400000">
              <a:off x="2223360" y="32295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3" name="CustomShape 7"/>
            <p:cNvSpPr/>
            <p:nvPr/>
          </p:nvSpPr>
          <p:spPr>
            <a:xfrm rot="5400000">
              <a:off x="1832400" y="32295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4" name="CustomShape 8"/>
            <p:cNvSpPr/>
            <p:nvPr/>
          </p:nvSpPr>
          <p:spPr>
            <a:xfrm rot="5400000">
              <a:off x="6547320" y="405036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5" name="CustomShape 9"/>
            <p:cNvSpPr/>
            <p:nvPr/>
          </p:nvSpPr>
          <p:spPr>
            <a:xfrm rot="5400000">
              <a:off x="2223360" y="404460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6" name="CustomShape 10"/>
            <p:cNvSpPr/>
            <p:nvPr/>
          </p:nvSpPr>
          <p:spPr>
            <a:xfrm rot="5400000">
              <a:off x="1832400" y="404460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7" name="CustomShape 11"/>
            <p:cNvSpPr/>
            <p:nvPr/>
          </p:nvSpPr>
          <p:spPr>
            <a:xfrm rot="5400000">
              <a:off x="225324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78" name="Line 12"/>
            <p:cNvSpPr/>
            <p:nvPr/>
          </p:nvSpPr>
          <p:spPr>
            <a:xfrm flipH="1">
              <a:off x="2415960" y="4375440"/>
              <a:ext cx="4293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79" name="Line 13"/>
            <p:cNvSpPr/>
            <p:nvPr/>
          </p:nvSpPr>
          <p:spPr>
            <a:xfrm>
              <a:off x="2385720" y="4369680"/>
              <a:ext cx="30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0" name="Line 14"/>
            <p:cNvSpPr/>
            <p:nvPr/>
          </p:nvSpPr>
          <p:spPr>
            <a:xfrm>
              <a:off x="1995120" y="4369680"/>
              <a:ext cx="420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1" name="Line 15"/>
            <p:cNvSpPr/>
            <p:nvPr/>
          </p:nvSpPr>
          <p:spPr>
            <a:xfrm>
              <a:off x="1995120" y="3554640"/>
              <a:ext cx="471456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2" name="Line 16"/>
            <p:cNvSpPr/>
            <p:nvPr/>
          </p:nvSpPr>
          <p:spPr>
            <a:xfrm>
              <a:off x="1995120" y="3554640"/>
              <a:ext cx="390600" cy="4892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3" name="Line 17"/>
            <p:cNvSpPr/>
            <p:nvPr/>
          </p:nvSpPr>
          <p:spPr>
            <a:xfrm>
              <a:off x="1995120" y="3554640"/>
              <a:ext cx="0" cy="4892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4" name="Line 18"/>
            <p:cNvSpPr/>
            <p:nvPr/>
          </p:nvSpPr>
          <p:spPr>
            <a:xfrm>
              <a:off x="6709680" y="3560400"/>
              <a:ext cx="0" cy="4888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5" name="Line 19"/>
            <p:cNvSpPr/>
            <p:nvPr/>
          </p:nvSpPr>
          <p:spPr>
            <a:xfrm flipH="1">
              <a:off x="2385720" y="3560400"/>
              <a:ext cx="4323960" cy="4834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6" name="Line 20"/>
            <p:cNvSpPr/>
            <p:nvPr/>
          </p:nvSpPr>
          <p:spPr>
            <a:xfrm flipH="1">
              <a:off x="1995120" y="3560400"/>
              <a:ext cx="4714560" cy="4834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7" name="Line 21"/>
            <p:cNvSpPr/>
            <p:nvPr/>
          </p:nvSpPr>
          <p:spPr>
            <a:xfrm>
              <a:off x="2385720" y="3554640"/>
              <a:ext cx="4323960" cy="4946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8" name="Line 22"/>
            <p:cNvSpPr/>
            <p:nvPr/>
          </p:nvSpPr>
          <p:spPr>
            <a:xfrm>
              <a:off x="2385720" y="3554640"/>
              <a:ext cx="0" cy="4892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89" name="Line 23"/>
            <p:cNvSpPr/>
            <p:nvPr/>
          </p:nvSpPr>
          <p:spPr>
            <a:xfrm flipH="1">
              <a:off x="1995120" y="3554640"/>
              <a:ext cx="390600" cy="4892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390" name="CustomShape 24"/>
            <p:cNvSpPr/>
            <p:nvPr/>
          </p:nvSpPr>
          <p:spPr>
            <a:xfrm rot="5400000">
              <a:off x="269424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1" name="CustomShape 25"/>
            <p:cNvSpPr/>
            <p:nvPr/>
          </p:nvSpPr>
          <p:spPr>
            <a:xfrm rot="5400000">
              <a:off x="313560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2" name="CustomShape 26"/>
            <p:cNvSpPr/>
            <p:nvPr/>
          </p:nvSpPr>
          <p:spPr>
            <a:xfrm rot="5400000">
              <a:off x="357660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3" name="CustomShape 27"/>
            <p:cNvSpPr/>
            <p:nvPr/>
          </p:nvSpPr>
          <p:spPr>
            <a:xfrm rot="5400000">
              <a:off x="401760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4" name="CustomShape 28"/>
            <p:cNvSpPr/>
            <p:nvPr/>
          </p:nvSpPr>
          <p:spPr>
            <a:xfrm rot="5400000">
              <a:off x="445896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5" name="CustomShape 29"/>
            <p:cNvSpPr/>
            <p:nvPr/>
          </p:nvSpPr>
          <p:spPr>
            <a:xfrm rot="5400000">
              <a:off x="489996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6" name="CustomShape 30"/>
            <p:cNvSpPr/>
            <p:nvPr/>
          </p:nvSpPr>
          <p:spPr>
            <a:xfrm rot="5400000">
              <a:off x="534096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7" name="CustomShape 31"/>
            <p:cNvSpPr/>
            <p:nvPr/>
          </p:nvSpPr>
          <p:spPr>
            <a:xfrm rot="5400000">
              <a:off x="578232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8" name="CustomShape 32"/>
            <p:cNvSpPr/>
            <p:nvPr/>
          </p:nvSpPr>
          <p:spPr>
            <a:xfrm rot="5400000">
              <a:off x="6223320" y="4901040"/>
              <a:ext cx="325440" cy="32364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sp>
          <p:nvSpPr>
            <p:cNvPr id="399" name="Line 33"/>
            <p:cNvSpPr/>
            <p:nvPr/>
          </p:nvSpPr>
          <p:spPr>
            <a:xfrm>
              <a:off x="1995120" y="4369680"/>
              <a:ext cx="861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0" name="Line 34"/>
            <p:cNvSpPr/>
            <p:nvPr/>
          </p:nvSpPr>
          <p:spPr>
            <a:xfrm>
              <a:off x="2385720" y="4369680"/>
              <a:ext cx="471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1" name="Line 35"/>
            <p:cNvSpPr/>
            <p:nvPr/>
          </p:nvSpPr>
          <p:spPr>
            <a:xfrm flipH="1">
              <a:off x="2856960" y="4375440"/>
              <a:ext cx="3852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2" name="Line 36"/>
            <p:cNvSpPr/>
            <p:nvPr/>
          </p:nvSpPr>
          <p:spPr>
            <a:xfrm>
              <a:off x="2385720" y="4369680"/>
              <a:ext cx="9122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3" name="Line 37"/>
            <p:cNvSpPr/>
            <p:nvPr/>
          </p:nvSpPr>
          <p:spPr>
            <a:xfrm>
              <a:off x="1995120" y="4369680"/>
              <a:ext cx="130284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4" name="Line 38"/>
            <p:cNvSpPr/>
            <p:nvPr/>
          </p:nvSpPr>
          <p:spPr>
            <a:xfrm flipH="1">
              <a:off x="3297960" y="4375440"/>
              <a:ext cx="341172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5" name="Line 39"/>
            <p:cNvSpPr/>
            <p:nvPr/>
          </p:nvSpPr>
          <p:spPr>
            <a:xfrm>
              <a:off x="1995120" y="4369680"/>
              <a:ext cx="1744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6" name="Line 40"/>
            <p:cNvSpPr/>
            <p:nvPr/>
          </p:nvSpPr>
          <p:spPr>
            <a:xfrm>
              <a:off x="2385720" y="4369680"/>
              <a:ext cx="1353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7" name="Line 41"/>
            <p:cNvSpPr/>
            <p:nvPr/>
          </p:nvSpPr>
          <p:spPr>
            <a:xfrm flipH="1">
              <a:off x="3739320" y="4375440"/>
              <a:ext cx="2970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8" name="Line 42"/>
            <p:cNvSpPr/>
            <p:nvPr/>
          </p:nvSpPr>
          <p:spPr>
            <a:xfrm>
              <a:off x="1995120" y="4369680"/>
              <a:ext cx="2185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09" name="Line 43"/>
            <p:cNvSpPr/>
            <p:nvPr/>
          </p:nvSpPr>
          <p:spPr>
            <a:xfrm>
              <a:off x="2385720" y="4369680"/>
              <a:ext cx="1794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0" name="Line 44"/>
            <p:cNvSpPr/>
            <p:nvPr/>
          </p:nvSpPr>
          <p:spPr>
            <a:xfrm flipH="1">
              <a:off x="4180320" y="4375440"/>
              <a:ext cx="2529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1" name="Line 45"/>
            <p:cNvSpPr/>
            <p:nvPr/>
          </p:nvSpPr>
          <p:spPr>
            <a:xfrm>
              <a:off x="2385720" y="4369680"/>
              <a:ext cx="22356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2" name="Line 46"/>
            <p:cNvSpPr/>
            <p:nvPr/>
          </p:nvSpPr>
          <p:spPr>
            <a:xfrm>
              <a:off x="1995120" y="4369680"/>
              <a:ext cx="262620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3" name="Line 47"/>
            <p:cNvSpPr/>
            <p:nvPr/>
          </p:nvSpPr>
          <p:spPr>
            <a:xfrm flipH="1">
              <a:off x="4621320" y="4375440"/>
              <a:ext cx="208836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4" name="Line 48"/>
            <p:cNvSpPr/>
            <p:nvPr/>
          </p:nvSpPr>
          <p:spPr>
            <a:xfrm>
              <a:off x="1995120" y="4369680"/>
              <a:ext cx="3067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5" name="Line 49"/>
            <p:cNvSpPr/>
            <p:nvPr/>
          </p:nvSpPr>
          <p:spPr>
            <a:xfrm>
              <a:off x="2385720" y="4369680"/>
              <a:ext cx="2676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6" name="Line 50"/>
            <p:cNvSpPr/>
            <p:nvPr/>
          </p:nvSpPr>
          <p:spPr>
            <a:xfrm flipH="1">
              <a:off x="5062680" y="4375440"/>
              <a:ext cx="1647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7" name="Line 51"/>
            <p:cNvSpPr/>
            <p:nvPr/>
          </p:nvSpPr>
          <p:spPr>
            <a:xfrm>
              <a:off x="1995120" y="4369680"/>
              <a:ext cx="3508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8" name="Line 52"/>
            <p:cNvSpPr/>
            <p:nvPr/>
          </p:nvSpPr>
          <p:spPr>
            <a:xfrm>
              <a:off x="2385720" y="4369680"/>
              <a:ext cx="3117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19" name="Line 53"/>
            <p:cNvSpPr/>
            <p:nvPr/>
          </p:nvSpPr>
          <p:spPr>
            <a:xfrm flipH="1">
              <a:off x="5503680" y="4375440"/>
              <a:ext cx="1206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0" name="Line 54"/>
            <p:cNvSpPr/>
            <p:nvPr/>
          </p:nvSpPr>
          <p:spPr>
            <a:xfrm>
              <a:off x="1995120" y="4369680"/>
              <a:ext cx="3949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1" name="Line 55"/>
            <p:cNvSpPr/>
            <p:nvPr/>
          </p:nvSpPr>
          <p:spPr>
            <a:xfrm>
              <a:off x="2385720" y="4369680"/>
              <a:ext cx="3558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2" name="Line 56"/>
            <p:cNvSpPr/>
            <p:nvPr/>
          </p:nvSpPr>
          <p:spPr>
            <a:xfrm flipH="1">
              <a:off x="5944680" y="4375440"/>
              <a:ext cx="765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3" name="Line 57"/>
            <p:cNvSpPr/>
            <p:nvPr/>
          </p:nvSpPr>
          <p:spPr>
            <a:xfrm>
              <a:off x="1995120" y="4369680"/>
              <a:ext cx="43905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4" name="Line 58"/>
            <p:cNvSpPr/>
            <p:nvPr/>
          </p:nvSpPr>
          <p:spPr>
            <a:xfrm>
              <a:off x="2385720" y="4369680"/>
              <a:ext cx="3999960" cy="530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5" name="Line 59"/>
            <p:cNvSpPr/>
            <p:nvPr/>
          </p:nvSpPr>
          <p:spPr>
            <a:xfrm flipH="1">
              <a:off x="6385680" y="4375440"/>
              <a:ext cx="324000" cy="52452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6" name="Line 60"/>
            <p:cNvSpPr/>
            <p:nvPr/>
          </p:nvSpPr>
          <p:spPr>
            <a:xfrm flipH="1">
              <a:off x="1995120" y="2402640"/>
              <a:ext cx="190116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7" name="Line 61"/>
            <p:cNvSpPr/>
            <p:nvPr/>
          </p:nvSpPr>
          <p:spPr>
            <a:xfrm flipH="1">
              <a:off x="2385720" y="2402640"/>
              <a:ext cx="1510560" cy="82620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8" name="Line 62"/>
            <p:cNvSpPr/>
            <p:nvPr/>
          </p:nvSpPr>
          <p:spPr>
            <a:xfrm>
              <a:off x="3896280" y="2410560"/>
              <a:ext cx="2813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29" name="CustomShape 63"/>
            <p:cNvSpPr/>
            <p:nvPr/>
          </p:nvSpPr>
          <p:spPr>
            <a:xfrm>
              <a:off x="2539080" y="382284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430" name="CustomShape 64"/>
            <p:cNvSpPr/>
            <p:nvPr/>
          </p:nvSpPr>
          <p:spPr>
            <a:xfrm>
              <a:off x="2539080" y="2979000"/>
              <a:ext cx="3816720" cy="6919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200" spc="-1" strike="noStrike">
                  <a:solidFill>
                    <a:srgbClr val="000000"/>
                  </a:solidFill>
                  <a:latin typeface="Trebuchet MS"/>
                  <a:ea typeface="MS PGothic"/>
                </a:rPr>
                <a:t>…                 …                 …</a:t>
              </a:r>
              <a:endParaRPr b="0" lang="en-US" sz="2200" spc="-1" strike="noStrike">
                <a:latin typeface="Arial"/>
              </a:endParaRPr>
            </a:p>
          </p:txBody>
        </p:sp>
        <p:sp>
          <p:nvSpPr>
            <p:cNvPr id="431" name="Line 65"/>
            <p:cNvSpPr/>
            <p:nvPr/>
          </p:nvSpPr>
          <p:spPr>
            <a:xfrm flipH="1">
              <a:off x="1995120" y="2410560"/>
              <a:ext cx="221652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32" name="Line 66"/>
            <p:cNvSpPr/>
            <p:nvPr/>
          </p:nvSpPr>
          <p:spPr>
            <a:xfrm flipH="1">
              <a:off x="2385720" y="2410560"/>
              <a:ext cx="183456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33" name="Line 67"/>
            <p:cNvSpPr/>
            <p:nvPr/>
          </p:nvSpPr>
          <p:spPr>
            <a:xfrm>
              <a:off x="4202280" y="2410560"/>
              <a:ext cx="250740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34" name="Line 68"/>
            <p:cNvSpPr/>
            <p:nvPr/>
          </p:nvSpPr>
          <p:spPr>
            <a:xfrm flipH="1">
              <a:off x="1995120" y="2410560"/>
              <a:ext cx="29790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35" name="Line 69"/>
            <p:cNvSpPr/>
            <p:nvPr/>
          </p:nvSpPr>
          <p:spPr>
            <a:xfrm flipH="1">
              <a:off x="2385720" y="2410560"/>
              <a:ext cx="2588400" cy="81828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sp>
          <p:nvSpPr>
            <p:cNvPr id="436" name="Line 70"/>
            <p:cNvSpPr/>
            <p:nvPr/>
          </p:nvSpPr>
          <p:spPr>
            <a:xfrm>
              <a:off x="4974120" y="2410560"/>
              <a:ext cx="1735560" cy="824040"/>
            </a:xfrm>
            <a:prstGeom prst="line">
              <a:avLst/>
            </a:prstGeom>
            <a:ln w="28440">
              <a:solidFill>
                <a:schemeClr val="tx1">
                  <a:lumMod val="50000"/>
                </a:schemeClr>
              </a:solidFill>
              <a:round/>
            </a:ln>
          </p:spPr>
          <p:style>
            <a:lnRef idx="1">
              <a:schemeClr val="accent1"/>
            </a:lnRef>
            <a:fillRef idx="0">
              <a:schemeClr val="accent1"/>
            </a:fillRef>
            <a:effectRef idx="0">
              <a:schemeClr val="accent1"/>
            </a:effectRef>
            <a:fontRef idx="minor"/>
          </p:style>
        </p:sp>
      </p:grpSp>
      <p:sp>
        <p:nvSpPr>
          <p:cNvPr id="437" name="CustomShape 71"/>
          <p:cNvSpPr/>
          <p:nvPr/>
        </p:nvSpPr>
        <p:spPr>
          <a:xfrm>
            <a:off x="8083800" y="198828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(784,)</a:t>
            </a:r>
            <a:endParaRPr b="0" lang="en-US" sz="1800" spc="-1" strike="noStrike">
              <a:latin typeface="Arial"/>
            </a:endParaRPr>
          </a:p>
        </p:txBody>
      </p:sp>
      <p:sp>
        <p:nvSpPr>
          <p:cNvPr id="438" name="CustomShape 72"/>
          <p:cNvSpPr/>
          <p:nvPr/>
        </p:nvSpPr>
        <p:spPr>
          <a:xfrm>
            <a:off x="8083800" y="31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439" name="CustomShape 73"/>
          <p:cNvSpPr/>
          <p:nvPr/>
        </p:nvSpPr>
        <p:spPr>
          <a:xfrm>
            <a:off x="8083800" y="405612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(512,)</a:t>
            </a:r>
            <a:endParaRPr b="0" lang="en-US" sz="1800" spc="-1" strike="noStrike">
              <a:latin typeface="Arial"/>
            </a:endParaRPr>
          </a:p>
        </p:txBody>
      </p:sp>
      <p:sp>
        <p:nvSpPr>
          <p:cNvPr id="440" name="CustomShape 74"/>
          <p:cNvSpPr/>
          <p:nvPr/>
        </p:nvSpPr>
        <p:spPr>
          <a:xfrm>
            <a:off x="8083800" y="5028840"/>
            <a:ext cx="982440" cy="33732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1800" spc="-1" strike="noStrike">
                <a:solidFill>
                  <a:srgbClr val="000000"/>
                </a:solidFill>
                <a:latin typeface="Trebuchet MS"/>
                <a:ea typeface="MS PGothic"/>
              </a:rPr>
              <a:t>(10,)</a:t>
            </a:r>
            <a:endParaRPr b="0" lang="en-US" sz="1800" spc="-1" strike="noStrike">
              <a:latin typeface="Arial"/>
            </a:endParaRPr>
          </a:p>
        </p:txBody>
      </p:sp>
      <p:sp>
        <p:nvSpPr>
          <p:cNvPr id="441" name="CustomShape 75"/>
          <p:cNvSpPr/>
          <p:nvPr/>
        </p:nvSpPr>
        <p:spPr>
          <a:xfrm>
            <a:off x="9066600" y="2157120"/>
            <a:ext cx="150480" cy="3052440"/>
          </a:xfrm>
          <a:prstGeom prst="rightBrace">
            <a:avLst>
              <a:gd name="adj1" fmla="val 8333"/>
              <a:gd name="adj2" fmla="val 50000"/>
            </a:avLst>
          </a:prstGeom>
          <a:noFill/>
          <a:ln>
            <a:solidFill>
              <a:schemeClr val="accent4"/>
            </a:solidFill>
            <a:round/>
          </a:ln>
        </p:spPr>
        <p:style>
          <a:lnRef idx="1">
            <a:schemeClr val="accent1"/>
          </a:lnRef>
          <a:fillRef idx="0">
            <a:schemeClr val="accent1"/>
          </a:fillRef>
          <a:effectRef idx="0">
            <a:schemeClr val="accent1"/>
          </a:effectRef>
          <a:fontRef idx="minor"/>
        </p:style>
      </p:sp>
      <p:sp>
        <p:nvSpPr>
          <p:cNvPr id="442" name="CustomShape 76"/>
          <p:cNvSpPr/>
          <p:nvPr/>
        </p:nvSpPr>
        <p:spPr>
          <a:xfrm>
            <a:off x="9373680" y="3142080"/>
            <a:ext cx="942480" cy="1076400"/>
          </a:xfrm>
          <a:prstGeom prst="rect">
            <a:avLst/>
          </a:prstGeom>
          <a:solidFill>
            <a:schemeClr val="tx2"/>
          </a:solidFill>
          <a:ln>
            <a:solidFill>
              <a:schemeClr val="bg2">
                <a:lumMod val="75000"/>
              </a:scheme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spAutoFit/>
          </a:bodyPr>
          <a:p>
            <a:pPr algn="ctr">
              <a:lnSpc>
                <a:spcPct val="90000"/>
              </a:lnSpc>
            </a:pPr>
            <a:r>
              <a:rPr b="0" lang="en-US" sz="2400" spc="-1" strike="noStrike">
                <a:solidFill>
                  <a:srgbClr val="ffffff"/>
                </a:solidFill>
                <a:latin typeface="Trebuchet MS"/>
                <a:ea typeface="MS PGothic"/>
              </a:rPr>
              <a:t>Layer</a:t>
            </a:r>
            <a:endParaRPr b="0" lang="en-US" sz="2400" spc="-1" strike="noStrike">
              <a:latin typeface="Arial"/>
            </a:endParaRPr>
          </a:p>
          <a:p>
            <a:pPr algn="ctr">
              <a:lnSpc>
                <a:spcPct val="90000"/>
              </a:lnSpc>
            </a:pPr>
            <a:r>
              <a:rPr b="0" lang="en-US" sz="2400" spc="-1" strike="noStrike">
                <a:solidFill>
                  <a:srgbClr val="ffffff"/>
                </a:solidFill>
                <a:latin typeface="Trebuchet MS"/>
                <a:ea typeface="MS PGothic"/>
              </a:rPr>
              <a:t>Size</a:t>
            </a:r>
            <a:endParaRPr b="0" lang="en-US" sz="2400" spc="-1" strike="noStrike">
              <a:latin typeface="Arial"/>
            </a:endParaRPr>
          </a:p>
        </p:txBody>
      </p:sp>
    </p:spTree>
  </p:cSld>
  <mc:AlternateContent>
    <mc:Choice Requires="p14">
      <p:transition p14:dur="10"/>
    </mc:Choice>
    <mc:Fallback>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4974480" y="4224600"/>
            <a:ext cx="5376240" cy="1373400"/>
          </a:xfrm>
          <a:prstGeom prst="rect">
            <a:avLst/>
          </a:prstGeom>
          <a:noFill/>
          <a:ln w="9360">
            <a:noFill/>
          </a:ln>
        </p:spPr>
        <p:txBody>
          <a:bodyPr anchor="b">
            <a:normAutofit/>
          </a:bodyPr>
          <a:p>
            <a:pPr algn="ctr">
              <a:lnSpc>
                <a:spcPct val="90000"/>
              </a:lnSpc>
            </a:pPr>
            <a:r>
              <a:rPr b="0" lang="en-GB" sz="3400" spc="-1" strike="noStrike" cap="all">
                <a:solidFill>
                  <a:srgbClr val="ffffff"/>
                </a:solidFill>
                <a:latin typeface="Trebuchet MS"/>
              </a:rPr>
              <a:t>A Simpler Model</a:t>
            </a:r>
            <a:endParaRPr b="0" lang="en-US" sz="3400" spc="-1" strike="noStrike">
              <a:solidFill>
                <a:srgbClr val="ffffff"/>
              </a:solidFill>
              <a:latin typeface="Arial"/>
            </a:endParaRPr>
          </a:p>
        </p:txBody>
      </p:sp>
    </p:spTree>
  </p:cSld>
  <mc:AlternateContent>
    <mc:Choice Requires="p14">
      <p:transition p14:dur="10"/>
    </mc:Choice>
    <mc:Fallback>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498240" y="521280"/>
            <a:ext cx="9975600" cy="590400"/>
          </a:xfrm>
          <a:prstGeom prst="rect">
            <a:avLst/>
          </a:prstGeom>
          <a:noFill/>
          <a:ln w="9360">
            <a:noFill/>
          </a:ln>
        </p:spPr>
        <p:txBody>
          <a:bodyPr anchor="b">
            <a:noAutofit/>
          </a:bodyPr>
          <a:p>
            <a:pPr algn="ctr">
              <a:lnSpc>
                <a:spcPct val="90000"/>
              </a:lnSpc>
            </a:pPr>
            <a:r>
              <a:rPr b="0" lang="en-US" sz="2800" spc="-1" strike="noStrike" cap="all">
                <a:solidFill>
                  <a:srgbClr val="000000"/>
                </a:solidFill>
                <a:latin typeface="Trebuchet MS"/>
              </a:rPr>
              <a:t>A Simpler Model</a:t>
            </a:r>
            <a:endParaRPr b="0" lang="en-US" sz="2800" spc="-1" strike="noStrike">
              <a:solidFill>
                <a:srgbClr val="ffffff"/>
              </a:solidFill>
              <a:latin typeface="Arial"/>
            </a:endParaRPr>
          </a:p>
        </p:txBody>
      </p:sp>
      <mc:AlternateContent>
        <mc:Choice xmlns:a14="http://schemas.microsoft.com/office/drawing/2010/main" Requires="a14">
          <p:sp>
            <p:nvSpPr>
              <p:cNvPr id="445" name="Formula 2"/>
              <p:cNvSpPr txBox="1"/>
              <p:nvPr/>
            </p:nvSpPr>
            <p:spPr>
              <a:xfrm>
                <a:off x="4118760" y="1252080"/>
                <a:ext cx="2734560" cy="553680"/>
              </a:xfrm>
              <a:prstGeom prst="rect">
                <a:avLst/>
              </a:prstGeom>
            </p:spPr>
            <p:txBody>
              <a:bodyPr/>
              <a:p>
                <a14:m>
                  <m:oMath xmlns:m="http://schemas.openxmlformats.org/officeDocument/2006/math">
                    <m:r>
                      <m:t xml:space="preserve">𝑦</m:t>
                    </m:r>
                    <m:r>
                      <m:t xml:space="preserve">=</m:t>
                    </m:r>
                    <m:r>
                      <m:t xml:space="preserve">𝑚𝑥</m:t>
                    </m:r>
                    <m:r>
                      <m:t xml:space="preserve">+</m:t>
                    </m:r>
                    <m:r>
                      <m:t xml:space="preserve">𝑏</m:t>
                    </m:r>
                  </m:oMath>
                </a14:m>
              </a:p>
            </p:txBody>
          </p:sp>
        </mc:Choice>
        <mc:Fallback/>
      </mc:AlternateContent>
      <p:graphicFrame>
        <p:nvGraphicFramePr>
          <p:cNvPr id="446" name="Table 3"/>
          <p:cNvGraphicFramePr/>
          <p:nvPr/>
        </p:nvGraphicFramePr>
        <p:xfrm>
          <a:off x="893520" y="2938320"/>
          <a:ext cx="2365920" cy="1604520"/>
        </p:xfrm>
        <a:graphic>
          <a:graphicData uri="http://schemas.openxmlformats.org/drawingml/2006/table">
            <a:tbl>
              <a:tblPr/>
              <a:tblGrid>
                <a:gridCol w="1182960"/>
                <a:gridCol w="1182960"/>
              </a:tblGrid>
              <a:tr h="534600">
                <a:tc>
                  <a:txBody>
                    <a:bodyPr anchor="ctr">
                      <a:noAutofit/>
                    </a:bodyPr>
                    <a:p>
                      <a:pPr algn="ctr">
                        <a:lnSpc>
                          <a:spcPct val="100000"/>
                        </a:lnSpc>
                      </a:pPr>
                      <a:r>
                        <a:rPr b="1" lang="en-US" sz="1800" spc="-1" strike="noStrike">
                          <a:solidFill>
                            <a:srgbClr val="ffffff"/>
                          </a:solidFill>
                          <a:latin typeface="Trebuchet MS"/>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c>
                  <a:txBody>
                    <a:bodyPr anchor="ctr">
                      <a:noAutofit/>
                    </a:bodyPr>
                    <a:p>
                      <a:pPr algn="ctr">
                        <a:lnSpc>
                          <a:spcPct val="100000"/>
                        </a:lnSpc>
                      </a:pPr>
                      <a:r>
                        <a:rPr b="1" lang="en-US" sz="1800" spc="-1" strike="noStrike">
                          <a:solidFill>
                            <a:srgbClr val="ffffff"/>
                          </a:solidFill>
                          <a:latin typeface="Trebuchet MS"/>
                        </a:rPr>
                        <a:t>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598b00"/>
                    </a:solidFill>
                  </a:tcPr>
                </a:tc>
              </a:tr>
              <a:tr h="534600">
                <a:tc>
                  <a:txBody>
                    <a:bodyPr anchor="ctr">
                      <a:noAutofit/>
                    </a:bodyPr>
                    <a:p>
                      <a:pPr algn="ctr">
                        <a:lnSpc>
                          <a:spcPct val="100000"/>
                        </a:lnSpc>
                      </a:pPr>
                      <a:r>
                        <a:rPr b="0" lang="en-US" sz="1800" spc="-1" strike="noStrike">
                          <a:solidFill>
                            <a:srgbClr val="000000"/>
                          </a:solidFill>
                          <a:latin typeface="Trebuchet MS"/>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c>
                  <a:txBody>
                    <a:bodyPr anchor="ctr">
                      <a:noAutofit/>
                    </a:bodyPr>
                    <a:p>
                      <a:pPr algn="ctr">
                        <a:lnSpc>
                          <a:spcPct val="100000"/>
                        </a:lnSpc>
                      </a:pPr>
                      <a:r>
                        <a:rPr b="0" lang="en-US" sz="1800" spc="-1" strike="noStrike">
                          <a:solidFill>
                            <a:srgbClr val="000000"/>
                          </a:solidFill>
                          <a:latin typeface="Trebuchet MS"/>
                        </a:rPr>
                        <a:t>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1ccd8"/>
                    </a:solidFill>
                  </a:tcPr>
                </a:tc>
              </a:tr>
              <a:tr h="535320">
                <a:tc>
                  <a:txBody>
                    <a:bodyPr anchor="ctr">
                      <a:noAutofit/>
                    </a:bodyPr>
                    <a:p>
                      <a:pPr algn="ctr">
                        <a:lnSpc>
                          <a:spcPct val="100000"/>
                        </a:lnSpc>
                      </a:pPr>
                      <a:r>
                        <a:rPr b="0" lang="en-US" sz="1800" spc="-1" strike="noStrike">
                          <a:solidFill>
                            <a:srgbClr val="000000"/>
                          </a:solidFill>
                          <a:latin typeface="Trebuchet MS"/>
                        </a:rPr>
                        <a:t>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c>
                  <a:txBody>
                    <a:bodyPr anchor="ctr">
                      <a:noAutofit/>
                    </a:bodyPr>
                    <a:p>
                      <a:pPr algn="ctr">
                        <a:lnSpc>
                          <a:spcPct val="100000"/>
                        </a:lnSpc>
                      </a:pPr>
                      <a:r>
                        <a:rPr b="0" lang="en-US" sz="1800" spc="-1" strike="noStrike">
                          <a:solidFill>
                            <a:srgbClr val="000000"/>
                          </a:solidFill>
                          <a:latin typeface="Trebuchet MS"/>
                        </a:rPr>
                        <a:t>5</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7ec"/>
                    </a:solidFill>
                  </a:tcPr>
                </a:tc>
              </a:tr>
            </a:tbl>
          </a:graphicData>
        </a:graphic>
      </p:graphicFrame>
      <p:graphicFrame>
        <p:nvGraphicFramePr>
          <p:cNvPr id="447" name="Chart 23"/>
          <p:cNvGraphicFramePr/>
          <p:nvPr/>
        </p:nvGraphicFramePr>
        <p:xfrm>
          <a:off x="4015440" y="2421360"/>
          <a:ext cx="2838240" cy="2723760"/>
        </p:xfrm>
        <a:graphic>
          <a:graphicData uri="http://schemas.openxmlformats.org/drawingml/2006/chart">
            <c:chart xmlns:c="http://schemas.openxmlformats.org/drawingml/2006/chart" xmlns:r="http://schemas.openxmlformats.org/officeDocument/2006/relationships" r:id="rId1"/>
          </a:graphicData>
        </a:graphic>
      </p:graphicFrame>
      <mc:AlternateContent>
        <mc:Choice xmlns:a14="http://schemas.microsoft.com/office/drawing/2010/main" Requires="a14">
          <p:sp>
            <p:nvSpPr>
              <p:cNvPr id="448" name="Formula 4"/>
              <p:cNvSpPr txBox="1"/>
              <p:nvPr/>
            </p:nvSpPr>
            <p:spPr>
              <a:xfrm>
                <a:off x="9062640" y="2587680"/>
                <a:ext cx="1302840" cy="498240"/>
              </a:xfrm>
              <a:prstGeom prst="rect">
                <a:avLst/>
              </a:prstGeom>
            </p:spPr>
            <p:txBody>
              <a:bodyPr/>
              <a:p>
                <a14:m>
                  <m:oMath xmlns:m="http://schemas.openxmlformats.org/officeDocument/2006/math">
                    <m:r>
                      <m:t xml:space="preserve">𝑚</m:t>
                    </m:r>
                    <m:r>
                      <m:t xml:space="preserve">=</m:t>
                    </m:r>
                    <m:r>
                      <m:t xml:space="preserve">?</m:t>
                    </m:r>
                  </m:oMath>
                </a14:m>
              </a:p>
            </p:txBody>
          </p:sp>
        </mc:Choice>
        <mc:Fallback/>
      </mc:AlternateContent>
      <mc:AlternateContent>
        <mc:Choice xmlns:a14="http://schemas.microsoft.com/office/drawing/2010/main" Requires="a14">
          <p:sp>
            <p:nvSpPr>
              <p:cNvPr id="449" name="Formula 5"/>
              <p:cNvSpPr txBox="1"/>
              <p:nvPr/>
            </p:nvSpPr>
            <p:spPr>
              <a:xfrm>
                <a:off x="9131040" y="3757320"/>
                <a:ext cx="1161720" cy="498240"/>
              </a:xfrm>
              <a:prstGeom prst="rect">
                <a:avLst/>
              </a:prstGeom>
            </p:spPr>
            <p:txBody>
              <a:bodyPr/>
              <a:p>
                <a14:m>
                  <m:oMath xmlns:m="http://schemas.openxmlformats.org/officeDocument/2006/math">
                    <m:r>
                      <m:t xml:space="preserve">b</m:t>
                    </m:r>
                    <m:r>
                      <m:t xml:space="preserve">=</m:t>
                    </m:r>
                    <m:r>
                      <m:t xml:space="preserve">?</m:t>
                    </m:r>
                  </m:oMath>
                </a14:m>
              </a:p>
            </p:txBody>
          </p:sp>
        </mc:Choice>
        <mc:Fallback/>
      </mc:AlternateContent>
      <p:grpSp>
        <p:nvGrpSpPr>
          <p:cNvPr id="450" name="Group 6"/>
          <p:cNvGrpSpPr/>
          <p:nvPr/>
        </p:nvGrpSpPr>
        <p:grpSpPr>
          <a:xfrm>
            <a:off x="7548840" y="2543040"/>
            <a:ext cx="1136520" cy="2190240"/>
            <a:chOff x="7548840" y="2543040"/>
            <a:chExt cx="1136520" cy="2190240"/>
          </a:xfrm>
        </p:grpSpPr>
        <p:sp>
          <p:nvSpPr>
            <p:cNvPr id="451" name="CustomShape 7"/>
            <p:cNvSpPr/>
            <p:nvPr/>
          </p:nvSpPr>
          <p:spPr>
            <a:xfrm>
              <a:off x="7787160" y="2543040"/>
              <a:ext cx="360" cy="91296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p:sp>
          <p:nvSpPr>
            <p:cNvPr id="452" name="CustomShape 8"/>
            <p:cNvSpPr/>
            <p:nvPr/>
          </p:nvSpPr>
          <p:spPr>
            <a:xfrm>
              <a:off x="7787160" y="3936600"/>
              <a:ext cx="360" cy="796680"/>
            </a:xfrm>
            <a:custGeom>
              <a:avLst/>
              <a:gdLst/>
              <a:ahLst/>
              <a:rect l="l" t="t" r="r" b="b"/>
              <a:pathLst>
                <a:path w="21600" h="21600">
                  <a:moveTo>
                    <a:pt x="0" y="0"/>
                  </a:moveTo>
                  <a:lnTo>
                    <a:pt x="21600" y="21600"/>
                  </a:lnTo>
                </a:path>
              </a:pathLst>
            </a:custGeom>
            <a:noFill/>
            <a:ln w="76320">
              <a:solidFill>
                <a:schemeClr val="accent4"/>
              </a:solidFill>
              <a:round/>
              <a:tailEnd len="med" type="triangle" w="med"/>
            </a:ln>
          </p:spPr>
          <p:style>
            <a:lnRef idx="1">
              <a:schemeClr val="accent1"/>
            </a:lnRef>
            <a:fillRef idx="0">
              <a:schemeClr val="accent1"/>
            </a:fillRef>
            <a:effectRef idx="0">
              <a:schemeClr val="accent1"/>
            </a:effectRef>
            <a:fontRef idx="minor"/>
          </p:style>
        </p:sp>
        <mc:AlternateContent>
          <mc:Choice xmlns:a14="http://schemas.microsoft.com/office/drawing/2010/main" Requires="a14">
            <p:sp>
              <p:nvSpPr>
                <p:cNvPr id="453" name="Formula 9"/>
                <p:cNvSpPr txBox="1"/>
                <p:nvPr/>
              </p:nvSpPr>
              <p:spPr>
                <a:xfrm>
                  <a:off x="7929720" y="3936600"/>
                  <a:ext cx="498240" cy="479880"/>
                </a:xfrm>
                <a:prstGeom prst="rect">
                  <a:avLst/>
                </a:prstGeom>
              </p:spPr>
              <p:txBody>
                <a:bodyPr/>
                <a:p>
                  <a14:m>
                    <m:oMath xmlns:m="http://schemas.openxmlformats.org/officeDocument/2006/math">
                      <m:acc>
                        <m:accPr>
                          <m:chr m:val="^"/>
                        </m:accPr>
                        <m:e>
                          <m:r>
                            <m:t xml:space="preserve">𝑦</m:t>
                          </m:r>
                        </m:e>
                      </m:acc>
                    </m:oMath>
                  </a14:m>
                </a:p>
              </p:txBody>
            </p:sp>
          </mc:Choice>
          <mc:Fallback/>
        </mc:AlternateContent>
        <p:sp>
          <p:nvSpPr>
            <p:cNvPr id="454" name="CustomShape 10"/>
            <p:cNvSpPr/>
            <p:nvPr/>
          </p:nvSpPr>
          <p:spPr>
            <a:xfrm>
              <a:off x="7740720" y="2599200"/>
              <a:ext cx="944640" cy="474480"/>
            </a:xfrm>
            <a:prstGeom prst="rect">
              <a:avLst/>
            </a:prstGeom>
            <a:noFill/>
            <a:ln w="6480">
              <a:noFill/>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spAutoFit/>
            </a:bodyPr>
            <a:p>
              <a:pPr algn="ctr">
                <a:lnSpc>
                  <a:spcPct val="90000"/>
                </a:lnSpc>
              </a:pPr>
              <a:r>
                <a:rPr b="0" lang="en-US" sz="2800" spc="-1" strike="noStrike">
                  <a:solidFill>
                    <a:srgbClr val="000000"/>
                  </a:solidFill>
                  <a:latin typeface="Trebuchet MS"/>
                  <a:ea typeface="MS PGothic"/>
                </a:rPr>
                <a:t>m•x</a:t>
              </a:r>
              <a:endParaRPr b="0" lang="en-US" sz="2800" spc="-1" strike="noStrike">
                <a:latin typeface="Arial"/>
              </a:endParaRPr>
            </a:p>
          </p:txBody>
        </p:sp>
        <p:sp>
          <p:nvSpPr>
            <p:cNvPr id="455" name="CustomShape 11"/>
            <p:cNvSpPr/>
            <p:nvPr/>
          </p:nvSpPr>
          <p:spPr>
            <a:xfrm rot="5400000">
              <a:off x="7547400" y="3458160"/>
              <a:ext cx="479880" cy="477000"/>
            </a:xfrm>
            <a:prstGeom prst="ellipse">
              <a:avLst/>
            </a:prstGeom>
            <a:solidFill>
              <a:schemeClr val="tx2">
                <a:lumMod val="20000"/>
                <a:lumOff val="80000"/>
              </a:schemeClr>
            </a:solidFill>
            <a:ln w="38160">
              <a:solidFill>
                <a:srgbClr val="83ba24"/>
              </a:solidFill>
              <a:round/>
            </a:ln>
            <a:effectLst>
              <a:outerShdw blurRad="39999" dir="5400000" dist="23040" rotWithShape="0">
                <a:srgbClr val="000000">
                  <a:alpha val="34000"/>
                </a:srgbClr>
              </a:outerShdw>
            </a:effectLst>
          </p:spPr>
          <p:style>
            <a:lnRef idx="0"/>
            <a:fillRef idx="0"/>
            <a:effectRef idx="0"/>
            <a:fontRef idx="minor"/>
          </p:style>
        </p:sp>
      </p:grpSp>
    </p:spTree>
  </p:cSld>
  <mc:AlternateContent>
    <mc:Choice Requires="p14">
      <p:transition p14:dur="1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944E67-0873-4BD9-B0F7-E2BBF0E46703}">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33156d47-4ed2-41b4-b82d-0bdc41d51c72"/>
    <ds:schemaRef ds:uri="http://schemas.microsoft.com/office/2006/metadata/properties"/>
    <ds:schemaRef ds:uri="eac25ff7-bb51-4c67-b289-9013749df816"/>
    <ds:schemaRef ds:uri="http://www.w3.org/XML/1998/namespace"/>
    <ds:schemaRef ds:uri="http://purl.org/dc/dcmityp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1350</TotalTime>
  <Application>LibreOffice/6.4.7.2$Linux_X86_64 LibreOffice_project/40$Build-2</Application>
  <Words>5032</Words>
  <Paragraphs>839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2020-10-29T08:08:01Z</dcterms:created>
  <dc:creator>Danielle Detering</dc:creator>
  <dc:description/>
  <dc:language>en-US</dc:language>
  <cp:lastModifiedBy/>
  <dcterms:modified xsi:type="dcterms:W3CDTF">2021-08-23T00:07:33Z</dcterms:modified>
  <cp:revision>105</cp:revision>
  <dc:subject/>
  <dc:title>Fundamentals of  deep learning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nabled">
    <vt:lpwstr>True</vt:lpwstr>
  </property>
  <property fmtid="{D5CDD505-2E9C-101B-9397-08002B2CF9AE}" pid="9" name="MSIP_Label_6b558183-044c-4105-8d9c-cea02a2a3d86_Extended_MSFT_Method">
    <vt:lpwstr>Automatic</vt:lpwstr>
  </property>
  <property fmtid="{D5CDD505-2E9C-101B-9397-08002B2CF9AE}" pid="10" name="MSIP_Label_6b558183-044c-4105-8d9c-cea02a2a3d86_Name">
    <vt:lpwstr>Unrestricted</vt:lpwstr>
  </property>
  <property fmtid="{D5CDD505-2E9C-101B-9397-08002B2CF9AE}" pid="11" name="MSIP_Label_6b558183-044c-4105-8d9c-cea02a2a3d86_Owner">
    <vt:lpwstr>ddetering@nvidia.com</vt:lpwstr>
  </property>
  <property fmtid="{D5CDD505-2E9C-101B-9397-08002B2CF9AE}" pid="12" name="MSIP_Label_6b558183-044c-4105-8d9c-cea02a2a3d86_SetDate">
    <vt:lpwstr>2020-10-29T08:11:47.0093460Z</vt:lpwstr>
  </property>
  <property fmtid="{D5CDD505-2E9C-101B-9397-08002B2CF9AE}" pid="13" name="MSIP_Label_6b558183-044c-4105-8d9c-cea02a2a3d86_SiteId">
    <vt:lpwstr>43083d15-7273-40c1-b7db-39efd9ccc17a</vt:lpwstr>
  </property>
  <property fmtid="{D5CDD505-2E9C-101B-9397-08002B2CF9AE}" pid="14" name="Notes">
    <vt:i4>54</vt:i4>
  </property>
  <property fmtid="{D5CDD505-2E9C-101B-9397-08002B2CF9AE}" pid="15" name="PresentationFormat">
    <vt:lpwstr>Custom</vt:lpwstr>
  </property>
  <property fmtid="{D5CDD505-2E9C-101B-9397-08002B2CF9AE}" pid="16" name="ScaleCrop">
    <vt:bool>0</vt:bool>
  </property>
  <property fmtid="{D5CDD505-2E9C-101B-9397-08002B2CF9AE}" pid="17" name="Sensitivity">
    <vt:lpwstr>Unrestricted</vt:lpwstr>
  </property>
  <property fmtid="{D5CDD505-2E9C-101B-9397-08002B2CF9AE}" pid="18" name="ShareDoc">
    <vt:bool>0</vt:bool>
  </property>
  <property fmtid="{D5CDD505-2E9C-101B-9397-08002B2CF9AE}" pid="19" name="Slides">
    <vt:i4>54</vt:i4>
  </property>
</Properties>
</file>